
<file path=[Content_Types].xml><?xml version="1.0" encoding="utf-8"?>
<Types xmlns="http://schemas.openxmlformats.org/package/2006/content-types">
  <Default Extension="png" ContentType="image/png"/>
  <Default Extension="mp3" ContentType="audio/unknown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1" r:id="rId2"/>
    <p:sldId id="272" r:id="rId3"/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73" r:id="rId16"/>
    <p:sldId id="270" r:id="rId17"/>
    <p:sldId id="269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6633"/>
    <a:srgbClr val="FFFF00"/>
    <a:srgbClr val="FF66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D3078-23EB-4E06-ADE8-4A913C3164F6}" type="datetimeFigureOut">
              <a:rPr lang="en-US" smtClean="0"/>
              <a:pPr/>
              <a:t>11/28/2010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CA73E-1BD6-429F-8A8F-9171A3DA40F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D3078-23EB-4E06-ADE8-4A913C3164F6}" type="datetimeFigureOut">
              <a:rPr lang="en-US" smtClean="0"/>
              <a:pPr/>
              <a:t>11/28/2010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CA73E-1BD6-429F-8A8F-9171A3DA40F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D3078-23EB-4E06-ADE8-4A913C3164F6}" type="datetimeFigureOut">
              <a:rPr lang="en-US" smtClean="0"/>
              <a:pPr/>
              <a:t>11/28/2010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CA73E-1BD6-429F-8A8F-9171A3DA40F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D3078-23EB-4E06-ADE8-4A913C3164F6}" type="datetimeFigureOut">
              <a:rPr lang="en-US" smtClean="0"/>
              <a:pPr/>
              <a:t>11/28/2010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CA73E-1BD6-429F-8A8F-9171A3DA40F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D3078-23EB-4E06-ADE8-4A913C3164F6}" type="datetimeFigureOut">
              <a:rPr lang="en-US" smtClean="0"/>
              <a:pPr/>
              <a:t>11/28/2010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CA73E-1BD6-429F-8A8F-9171A3DA40F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D3078-23EB-4E06-ADE8-4A913C3164F6}" type="datetimeFigureOut">
              <a:rPr lang="en-US" smtClean="0"/>
              <a:pPr/>
              <a:t>11/28/2010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CA73E-1BD6-429F-8A8F-9171A3DA40F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D3078-23EB-4E06-ADE8-4A913C3164F6}" type="datetimeFigureOut">
              <a:rPr lang="en-US" smtClean="0"/>
              <a:pPr/>
              <a:t>11/28/2010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CA73E-1BD6-429F-8A8F-9171A3DA40F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D3078-23EB-4E06-ADE8-4A913C3164F6}" type="datetimeFigureOut">
              <a:rPr lang="en-US" smtClean="0"/>
              <a:pPr/>
              <a:t>11/28/2010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CA73E-1BD6-429F-8A8F-9171A3DA40F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D3078-23EB-4E06-ADE8-4A913C3164F6}" type="datetimeFigureOut">
              <a:rPr lang="en-US" smtClean="0"/>
              <a:pPr/>
              <a:t>11/28/2010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CA73E-1BD6-429F-8A8F-9171A3DA40F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D3078-23EB-4E06-ADE8-4A913C3164F6}" type="datetimeFigureOut">
              <a:rPr lang="en-US" smtClean="0"/>
              <a:pPr/>
              <a:t>11/28/2010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CA73E-1BD6-429F-8A8F-9171A3DA40F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D3078-23EB-4E06-ADE8-4A913C3164F6}" type="datetimeFigureOut">
              <a:rPr lang="en-US" smtClean="0"/>
              <a:pPr/>
              <a:t>11/28/2010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CA73E-1BD6-429F-8A8F-9171A3DA40F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AD3078-23EB-4E06-ADE8-4A913C3164F6}" type="datetimeFigureOut">
              <a:rPr lang="en-US" smtClean="0"/>
              <a:pPr/>
              <a:t>11/28/2010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BCA73E-1BD6-429F-8A8F-9171A3DA40F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2.jpeg"/><Relationship Id="rId7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gif"/><Relationship Id="rId5" Type="http://schemas.openxmlformats.org/officeDocument/2006/relationships/image" Target="../media/image4.jpeg"/><Relationship Id="rId10" Type="http://schemas.openxmlformats.org/officeDocument/2006/relationships/image" Target="../media/image11.gif"/><Relationship Id="rId4" Type="http://schemas.openxmlformats.org/officeDocument/2006/relationships/image" Target="../media/image3.png"/><Relationship Id="rId9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2.jpeg"/><Relationship Id="rId7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gif"/><Relationship Id="rId11" Type="http://schemas.openxmlformats.org/officeDocument/2006/relationships/image" Target="../media/image12.png"/><Relationship Id="rId5" Type="http://schemas.openxmlformats.org/officeDocument/2006/relationships/image" Target="../media/image4.jpeg"/><Relationship Id="rId10" Type="http://schemas.openxmlformats.org/officeDocument/2006/relationships/image" Target="../media/image11.gif"/><Relationship Id="rId4" Type="http://schemas.openxmlformats.org/officeDocument/2006/relationships/image" Target="../media/image3.png"/><Relationship Id="rId9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6.jpeg"/><Relationship Id="rId7" Type="http://schemas.openxmlformats.org/officeDocument/2006/relationships/image" Target="../media/image5.gif"/><Relationship Id="rId12" Type="http://schemas.openxmlformats.org/officeDocument/2006/relationships/image" Target="../media/image12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11" Type="http://schemas.openxmlformats.org/officeDocument/2006/relationships/image" Target="../media/image11.gif"/><Relationship Id="rId5" Type="http://schemas.openxmlformats.org/officeDocument/2006/relationships/image" Target="../media/image3.png"/><Relationship Id="rId10" Type="http://schemas.openxmlformats.org/officeDocument/2006/relationships/image" Target="../media/image10.jpeg"/><Relationship Id="rId4" Type="http://schemas.openxmlformats.org/officeDocument/2006/relationships/image" Target="../media/image2.jpeg"/><Relationship Id="rId9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13" Type="http://schemas.openxmlformats.org/officeDocument/2006/relationships/image" Target="../media/image9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6.jpeg"/><Relationship Id="rId12" Type="http://schemas.openxmlformats.org/officeDocument/2006/relationships/image" Target="../media/image7.jpeg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13.jpeg"/><Relationship Id="rId11" Type="http://schemas.openxmlformats.org/officeDocument/2006/relationships/image" Target="../media/image5.gif"/><Relationship Id="rId5" Type="http://schemas.openxmlformats.org/officeDocument/2006/relationships/image" Target="../media/image11.gif"/><Relationship Id="rId15" Type="http://schemas.openxmlformats.org/officeDocument/2006/relationships/image" Target="../media/image16.png"/><Relationship Id="rId10" Type="http://schemas.openxmlformats.org/officeDocument/2006/relationships/image" Target="../media/image4.jpeg"/><Relationship Id="rId4" Type="http://schemas.openxmlformats.org/officeDocument/2006/relationships/image" Target="../media/image10.jpeg"/><Relationship Id="rId9" Type="http://schemas.openxmlformats.org/officeDocument/2006/relationships/image" Target="../media/image3.png"/><Relationship Id="rId14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gif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gif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gif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2.jpeg"/><Relationship Id="rId7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gif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2.jpeg"/><Relationship Id="rId7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gif"/><Relationship Id="rId5" Type="http://schemas.openxmlformats.org/officeDocument/2006/relationships/image" Target="../media/image4.jpeg"/><Relationship Id="rId4" Type="http://schemas.openxmlformats.org/officeDocument/2006/relationships/image" Target="../media/image3.png"/><Relationship Id="rId9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 NOW: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Write 3 different ways to greet someone (say hello):</a:t>
            </a:r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Write two different ways to say goodbye</a:t>
            </a:r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Write two ways to ask “how are you?”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penci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1583399">
            <a:off x="2853665" y="1218899"/>
            <a:ext cx="1295400" cy="11436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 la </a:t>
            </a:r>
            <a:r>
              <a:rPr lang="en-US" dirty="0" err="1" smtClean="0"/>
              <a:t>clase</a:t>
            </a:r>
            <a:r>
              <a:rPr lang="en-US" dirty="0" smtClean="0"/>
              <a:t> hay…</a:t>
            </a:r>
            <a:endParaRPr lang="en-US" dirty="0"/>
          </a:p>
        </p:txBody>
      </p:sp>
      <p:pic>
        <p:nvPicPr>
          <p:cNvPr id="4" name="Picture 3" descr="school-desk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5800" y="228600"/>
            <a:ext cx="1066800" cy="120057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28600" y="1219200"/>
            <a:ext cx="2438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0070C0"/>
                </a:solidFill>
                <a:latin typeface="Arial Rounded MT Bold" pitchFamily="34" charset="0"/>
              </a:rPr>
              <a:t>un </a:t>
            </a:r>
            <a:r>
              <a:rPr lang="en-US" sz="2800" dirty="0" err="1" smtClean="0">
                <a:solidFill>
                  <a:srgbClr val="0070C0"/>
                </a:solidFill>
                <a:latin typeface="Arial Rounded MT Bold" pitchFamily="34" charset="0"/>
              </a:rPr>
              <a:t>escritorio</a:t>
            </a:r>
            <a:endParaRPr lang="en-US" sz="2800" dirty="0">
              <a:solidFill>
                <a:srgbClr val="0070C0"/>
              </a:solidFill>
              <a:latin typeface="Arial Rounded MT Bold" pitchFamily="34" charset="0"/>
            </a:endParaRPr>
          </a:p>
        </p:txBody>
      </p:sp>
      <p:pic>
        <p:nvPicPr>
          <p:cNvPr id="6" name="Picture 5" descr="table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85800" y="2133600"/>
            <a:ext cx="1249180" cy="762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33400" y="2743200"/>
            <a:ext cx="1905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>
                <a:solidFill>
                  <a:srgbClr val="996633"/>
                </a:solidFill>
                <a:latin typeface="Arial Rounded MT Bold" pitchFamily="34" charset="0"/>
              </a:rPr>
              <a:t>una</a:t>
            </a:r>
            <a:r>
              <a:rPr lang="en-US" sz="2800" dirty="0" smtClean="0">
                <a:solidFill>
                  <a:srgbClr val="996633"/>
                </a:solidFill>
                <a:latin typeface="Arial Rounded MT Bold" pitchFamily="34" charset="0"/>
              </a:rPr>
              <a:t> mesa</a:t>
            </a:r>
            <a:endParaRPr lang="en-US" sz="2800" dirty="0">
              <a:solidFill>
                <a:srgbClr val="996633"/>
              </a:solidFill>
              <a:latin typeface="Arial Rounded MT Bold" pitchFamily="34" charset="0"/>
            </a:endParaRPr>
          </a:p>
        </p:txBody>
      </p:sp>
      <p:pic>
        <p:nvPicPr>
          <p:cNvPr id="8" name="Picture 7" descr="chair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81000" y="3352800"/>
            <a:ext cx="914400" cy="121688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219200" y="3352800"/>
            <a:ext cx="990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>
                <a:solidFill>
                  <a:srgbClr val="C00000"/>
                </a:solidFill>
                <a:latin typeface="Arial Rounded MT Bold" pitchFamily="34" charset="0"/>
              </a:rPr>
              <a:t>una</a:t>
            </a:r>
            <a:r>
              <a:rPr lang="en-US" sz="2800" dirty="0" smtClean="0">
                <a:solidFill>
                  <a:srgbClr val="C00000"/>
                </a:solidFill>
                <a:latin typeface="Arial Rounded MT Bold" pitchFamily="34" charset="0"/>
              </a:rPr>
              <a:t> </a:t>
            </a:r>
            <a:br>
              <a:rPr lang="en-US" sz="2800" dirty="0" smtClean="0">
                <a:solidFill>
                  <a:srgbClr val="C00000"/>
                </a:solidFill>
                <a:latin typeface="Arial Rounded MT Bold" pitchFamily="34" charset="0"/>
              </a:rPr>
            </a:br>
            <a:r>
              <a:rPr lang="en-US" sz="2800" dirty="0" err="1" smtClean="0">
                <a:solidFill>
                  <a:srgbClr val="C00000"/>
                </a:solidFill>
                <a:latin typeface="Arial Rounded MT Bold" pitchFamily="34" charset="0"/>
              </a:rPr>
              <a:t>silla</a:t>
            </a:r>
            <a:endParaRPr lang="en-US" sz="2800" dirty="0">
              <a:solidFill>
                <a:srgbClr val="C00000"/>
              </a:solidFill>
              <a:latin typeface="Arial Rounded MT Bold" pitchFamily="34" charset="0"/>
            </a:endParaRPr>
          </a:p>
        </p:txBody>
      </p:sp>
      <p:pic>
        <p:nvPicPr>
          <p:cNvPr id="10" name="Picture 9" descr="whiteboard.gi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81000" y="4724400"/>
            <a:ext cx="1107440" cy="11430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04800" y="5943600"/>
            <a:ext cx="2209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Arial Rounded MT Bold" pitchFamily="34" charset="0"/>
              </a:rPr>
              <a:t>Un </a:t>
            </a:r>
            <a:r>
              <a:rPr lang="en-US" sz="2800" dirty="0" err="1" smtClean="0">
                <a:latin typeface="Arial Rounded MT Bold" pitchFamily="34" charset="0"/>
              </a:rPr>
              <a:t>pizarrón</a:t>
            </a:r>
            <a:endParaRPr lang="en-US" sz="2800" dirty="0">
              <a:latin typeface="Arial Rounded MT Bold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667000" y="2057400"/>
            <a:ext cx="1600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Arial Rounded MT Bold" pitchFamily="34" charset="0"/>
              </a:rPr>
              <a:t>Un </a:t>
            </a:r>
            <a:r>
              <a:rPr lang="en-US" sz="2800" dirty="0" err="1" smtClean="0">
                <a:latin typeface="Arial Rounded MT Bold" pitchFamily="34" charset="0"/>
              </a:rPr>
              <a:t>lápiz</a:t>
            </a:r>
            <a:endParaRPr lang="en-US" sz="2800" dirty="0">
              <a:latin typeface="Arial Rounded MT Bold" pitchFamily="34" charset="0"/>
            </a:endParaRPr>
          </a:p>
        </p:txBody>
      </p:sp>
      <p:pic>
        <p:nvPicPr>
          <p:cNvPr id="14" name="Picture 13" descr="eraser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743200" y="2743200"/>
            <a:ext cx="1143000" cy="700216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2286000" y="3429000"/>
            <a:ext cx="2514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>
                <a:solidFill>
                  <a:srgbClr val="FF66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Una</a:t>
            </a:r>
            <a:r>
              <a:rPr lang="en-US" sz="2800" dirty="0" smtClean="0">
                <a:solidFill>
                  <a:srgbClr val="FF66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 </a:t>
            </a:r>
            <a:r>
              <a:rPr lang="en-US" sz="2800" dirty="0" err="1" smtClean="0">
                <a:solidFill>
                  <a:srgbClr val="FF66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goma</a:t>
            </a:r>
            <a:endParaRPr lang="en-US" sz="2800" dirty="0">
              <a:solidFill>
                <a:srgbClr val="FF66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Rounded MT Bold" pitchFamily="34" charset="0"/>
            </a:endParaRPr>
          </a:p>
        </p:txBody>
      </p:sp>
      <p:pic>
        <p:nvPicPr>
          <p:cNvPr id="16" name="Picture 15" descr="paper_sheet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 rot="1058503">
            <a:off x="3059774" y="4103665"/>
            <a:ext cx="1127529" cy="1258403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2514600" y="5562600"/>
            <a:ext cx="20574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err="1" smtClean="0">
                <a:solidFill>
                  <a:srgbClr val="0070C0"/>
                </a:solidFill>
                <a:latin typeface="Arial Rounded MT Bold" pitchFamily="34" charset="0"/>
              </a:rPr>
              <a:t>Una</a:t>
            </a:r>
            <a:r>
              <a:rPr lang="en-US" sz="2800" dirty="0" smtClean="0">
                <a:solidFill>
                  <a:srgbClr val="0070C0"/>
                </a:solidFill>
                <a:latin typeface="Arial Rounded MT Bold" pitchFamily="34" charset="0"/>
              </a:rPr>
              <a:t> </a:t>
            </a:r>
            <a:r>
              <a:rPr lang="en-US" sz="2800" dirty="0" err="1" smtClean="0">
                <a:solidFill>
                  <a:srgbClr val="0070C0"/>
                </a:solidFill>
                <a:latin typeface="Arial Rounded MT Bold" pitchFamily="34" charset="0"/>
              </a:rPr>
              <a:t>hoja</a:t>
            </a:r>
            <a:r>
              <a:rPr lang="en-US" sz="2800" dirty="0" smtClean="0">
                <a:solidFill>
                  <a:srgbClr val="0070C0"/>
                </a:solidFill>
                <a:latin typeface="Arial Rounded MT Bold" pitchFamily="34" charset="0"/>
              </a:rPr>
              <a:t> de </a:t>
            </a:r>
            <a:r>
              <a:rPr lang="en-US" sz="2800" dirty="0" err="1" smtClean="0">
                <a:solidFill>
                  <a:srgbClr val="0070C0"/>
                </a:solidFill>
                <a:latin typeface="Arial Rounded MT Bold" pitchFamily="34" charset="0"/>
              </a:rPr>
              <a:t>papel</a:t>
            </a:r>
            <a:endParaRPr lang="en-US" sz="2800" dirty="0">
              <a:solidFill>
                <a:srgbClr val="0070C0"/>
              </a:solidFill>
              <a:latin typeface="Arial Rounded MT Bold" pitchFamily="34" charset="0"/>
            </a:endParaRPr>
          </a:p>
        </p:txBody>
      </p:sp>
      <p:pic>
        <p:nvPicPr>
          <p:cNvPr id="18" name="Picture 17" descr="sharpener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 rot="19493962">
            <a:off x="5216919" y="1374999"/>
            <a:ext cx="1219201" cy="1303548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4495800" y="1905000"/>
            <a:ext cx="2209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  <a:latin typeface="Arial Rounded MT Bold" pitchFamily="34" charset="0"/>
              </a:rPr>
              <a:t>Un                    </a:t>
            </a:r>
            <a:r>
              <a:rPr lang="en-US" sz="2800" dirty="0" err="1" smtClean="0">
                <a:solidFill>
                  <a:srgbClr val="FF0000"/>
                </a:solidFill>
                <a:latin typeface="Arial Rounded MT Bold" pitchFamily="34" charset="0"/>
              </a:rPr>
              <a:t>sacapuntas</a:t>
            </a:r>
            <a:endParaRPr lang="en-US" sz="2800" dirty="0">
              <a:solidFill>
                <a:srgbClr val="FF0000"/>
              </a:solidFill>
              <a:latin typeface="Arial Rounded MT Bold" pitchFamily="34" charset="0"/>
            </a:endParaRPr>
          </a:p>
        </p:txBody>
      </p:sp>
      <p:pic>
        <p:nvPicPr>
          <p:cNvPr id="20" name="Picture 19" descr="marker.gif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 rot="18601433">
            <a:off x="4067066" y="3277305"/>
            <a:ext cx="5047351" cy="1431612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5943600" y="4343400"/>
            <a:ext cx="29718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latin typeface="Arial Rounded MT Bold" pitchFamily="34" charset="0"/>
              </a:rPr>
              <a:t>Un </a:t>
            </a:r>
            <a:r>
              <a:rPr lang="en-US" sz="4400" dirty="0" err="1" smtClean="0">
                <a:latin typeface="Arial Rounded MT Bold" pitchFamily="34" charset="0"/>
              </a:rPr>
              <a:t>marcador</a:t>
            </a:r>
            <a:endParaRPr lang="en-US" sz="4400" dirty="0">
              <a:latin typeface="Arial Rounded MT Bold" pitchFamily="34" charset="0"/>
            </a:endParaRPr>
          </a:p>
        </p:txBody>
      </p:sp>
      <p:sp>
        <p:nvSpPr>
          <p:cNvPr id="22" name="Title 1"/>
          <p:cNvSpPr txBox="1">
            <a:spLocks/>
          </p:cNvSpPr>
          <p:nvPr/>
        </p:nvSpPr>
        <p:spPr>
          <a:xfrm>
            <a:off x="2209800" y="228600"/>
            <a:ext cx="4267200" cy="914400"/>
          </a:xfrm>
          <a:prstGeom prst="rect">
            <a:avLst/>
          </a:prstGeom>
          <a:solidFill>
            <a:srgbClr val="FFFF00"/>
          </a:solidFill>
          <a:ln w="57150">
            <a:solidFill>
              <a:srgbClr val="0070C0"/>
            </a:solidFill>
            <a:prstDash val="sysDot"/>
          </a:ln>
        </p:spPr>
        <p:txBody>
          <a:bodyPr vert="horz" lIns="91440" tIns="45720" rIns="91440" bIns="45720" rtlCol="0" anchor="ctr">
            <a:normAutofit fontScale="70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En la 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aula de </a:t>
            </a: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clase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hay…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penci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1583399">
            <a:off x="2853665" y="1218899"/>
            <a:ext cx="1295400" cy="11436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 la </a:t>
            </a:r>
            <a:r>
              <a:rPr lang="en-US" dirty="0" err="1" smtClean="0"/>
              <a:t>clase</a:t>
            </a:r>
            <a:r>
              <a:rPr lang="en-US" dirty="0" smtClean="0"/>
              <a:t> hay…</a:t>
            </a:r>
            <a:endParaRPr lang="en-US" dirty="0"/>
          </a:p>
        </p:txBody>
      </p:sp>
      <p:pic>
        <p:nvPicPr>
          <p:cNvPr id="4" name="Picture 3" descr="school-desk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5800" y="228600"/>
            <a:ext cx="1066800" cy="120057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28600" y="1219200"/>
            <a:ext cx="2438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0070C0"/>
                </a:solidFill>
                <a:latin typeface="Arial Rounded MT Bold" pitchFamily="34" charset="0"/>
              </a:rPr>
              <a:t>un </a:t>
            </a:r>
            <a:r>
              <a:rPr lang="en-US" sz="2800" dirty="0" err="1" smtClean="0">
                <a:solidFill>
                  <a:srgbClr val="0070C0"/>
                </a:solidFill>
                <a:latin typeface="Arial Rounded MT Bold" pitchFamily="34" charset="0"/>
              </a:rPr>
              <a:t>escritorio</a:t>
            </a:r>
            <a:endParaRPr lang="en-US" sz="2800" dirty="0">
              <a:solidFill>
                <a:srgbClr val="0070C0"/>
              </a:solidFill>
              <a:latin typeface="Arial Rounded MT Bold" pitchFamily="34" charset="0"/>
            </a:endParaRPr>
          </a:p>
        </p:txBody>
      </p:sp>
      <p:pic>
        <p:nvPicPr>
          <p:cNvPr id="6" name="Picture 5" descr="table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85800" y="2133600"/>
            <a:ext cx="1249180" cy="762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33400" y="2743200"/>
            <a:ext cx="1905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>
                <a:solidFill>
                  <a:srgbClr val="996633"/>
                </a:solidFill>
                <a:latin typeface="Arial Rounded MT Bold" pitchFamily="34" charset="0"/>
              </a:rPr>
              <a:t>una</a:t>
            </a:r>
            <a:r>
              <a:rPr lang="en-US" sz="2800" dirty="0" smtClean="0">
                <a:solidFill>
                  <a:srgbClr val="996633"/>
                </a:solidFill>
                <a:latin typeface="Arial Rounded MT Bold" pitchFamily="34" charset="0"/>
              </a:rPr>
              <a:t> mesa</a:t>
            </a:r>
            <a:endParaRPr lang="en-US" sz="2800" dirty="0">
              <a:solidFill>
                <a:srgbClr val="996633"/>
              </a:solidFill>
              <a:latin typeface="Arial Rounded MT Bold" pitchFamily="34" charset="0"/>
            </a:endParaRPr>
          </a:p>
        </p:txBody>
      </p:sp>
      <p:pic>
        <p:nvPicPr>
          <p:cNvPr id="8" name="Picture 7" descr="chair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81000" y="3352800"/>
            <a:ext cx="914400" cy="121688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219200" y="3352800"/>
            <a:ext cx="990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>
                <a:solidFill>
                  <a:srgbClr val="C00000"/>
                </a:solidFill>
                <a:latin typeface="Arial Rounded MT Bold" pitchFamily="34" charset="0"/>
              </a:rPr>
              <a:t>una</a:t>
            </a:r>
            <a:r>
              <a:rPr lang="en-US" sz="2800" dirty="0" smtClean="0">
                <a:solidFill>
                  <a:srgbClr val="C00000"/>
                </a:solidFill>
                <a:latin typeface="Arial Rounded MT Bold" pitchFamily="34" charset="0"/>
              </a:rPr>
              <a:t> </a:t>
            </a:r>
            <a:br>
              <a:rPr lang="en-US" sz="2800" dirty="0" smtClean="0">
                <a:solidFill>
                  <a:srgbClr val="C00000"/>
                </a:solidFill>
                <a:latin typeface="Arial Rounded MT Bold" pitchFamily="34" charset="0"/>
              </a:rPr>
            </a:br>
            <a:r>
              <a:rPr lang="en-US" sz="2800" dirty="0" err="1" smtClean="0">
                <a:solidFill>
                  <a:srgbClr val="C00000"/>
                </a:solidFill>
                <a:latin typeface="Arial Rounded MT Bold" pitchFamily="34" charset="0"/>
              </a:rPr>
              <a:t>silla</a:t>
            </a:r>
            <a:endParaRPr lang="en-US" sz="2800" dirty="0">
              <a:solidFill>
                <a:srgbClr val="C00000"/>
              </a:solidFill>
              <a:latin typeface="Arial Rounded MT Bold" pitchFamily="34" charset="0"/>
            </a:endParaRPr>
          </a:p>
        </p:txBody>
      </p:sp>
      <p:pic>
        <p:nvPicPr>
          <p:cNvPr id="10" name="Picture 9" descr="whiteboard.gi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81000" y="4724400"/>
            <a:ext cx="1107440" cy="11430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04800" y="5943600"/>
            <a:ext cx="2209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Arial Rounded MT Bold" pitchFamily="34" charset="0"/>
              </a:rPr>
              <a:t>Un </a:t>
            </a:r>
            <a:r>
              <a:rPr lang="en-US" sz="2800" dirty="0" err="1" smtClean="0">
                <a:latin typeface="Arial Rounded MT Bold" pitchFamily="34" charset="0"/>
              </a:rPr>
              <a:t>pizarrón</a:t>
            </a:r>
            <a:endParaRPr lang="en-US" sz="2800" dirty="0">
              <a:latin typeface="Arial Rounded MT Bold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667000" y="2057400"/>
            <a:ext cx="1600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Arial Rounded MT Bold" pitchFamily="34" charset="0"/>
              </a:rPr>
              <a:t>Un </a:t>
            </a:r>
            <a:r>
              <a:rPr lang="en-US" sz="2800" dirty="0" err="1" smtClean="0">
                <a:latin typeface="Arial Rounded MT Bold" pitchFamily="34" charset="0"/>
              </a:rPr>
              <a:t>lápiz</a:t>
            </a:r>
            <a:endParaRPr lang="en-US" sz="2800" dirty="0">
              <a:latin typeface="Arial Rounded MT Bold" pitchFamily="34" charset="0"/>
            </a:endParaRPr>
          </a:p>
        </p:txBody>
      </p:sp>
      <p:pic>
        <p:nvPicPr>
          <p:cNvPr id="14" name="Picture 13" descr="eraser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743200" y="2743200"/>
            <a:ext cx="1143000" cy="700216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2286000" y="3429000"/>
            <a:ext cx="2514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>
                <a:solidFill>
                  <a:srgbClr val="FF66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Una</a:t>
            </a:r>
            <a:r>
              <a:rPr lang="en-US" sz="2800" dirty="0" smtClean="0">
                <a:solidFill>
                  <a:srgbClr val="FF66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 </a:t>
            </a:r>
            <a:r>
              <a:rPr lang="en-US" sz="2800" dirty="0" err="1" smtClean="0">
                <a:solidFill>
                  <a:srgbClr val="FF66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goma</a:t>
            </a:r>
            <a:endParaRPr lang="en-US" sz="2800" dirty="0">
              <a:solidFill>
                <a:srgbClr val="FF66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Rounded MT Bold" pitchFamily="34" charset="0"/>
            </a:endParaRPr>
          </a:p>
        </p:txBody>
      </p:sp>
      <p:pic>
        <p:nvPicPr>
          <p:cNvPr id="16" name="Picture 15" descr="paper_sheet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 rot="1058503">
            <a:off x="3059774" y="4103665"/>
            <a:ext cx="1127529" cy="1258403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2514600" y="5562600"/>
            <a:ext cx="20574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err="1" smtClean="0">
                <a:solidFill>
                  <a:srgbClr val="0070C0"/>
                </a:solidFill>
                <a:latin typeface="Arial Rounded MT Bold" pitchFamily="34" charset="0"/>
              </a:rPr>
              <a:t>Una</a:t>
            </a:r>
            <a:r>
              <a:rPr lang="en-US" sz="2800" dirty="0" smtClean="0">
                <a:solidFill>
                  <a:srgbClr val="0070C0"/>
                </a:solidFill>
                <a:latin typeface="Arial Rounded MT Bold" pitchFamily="34" charset="0"/>
              </a:rPr>
              <a:t> </a:t>
            </a:r>
            <a:r>
              <a:rPr lang="en-US" sz="2800" dirty="0" err="1" smtClean="0">
                <a:solidFill>
                  <a:srgbClr val="0070C0"/>
                </a:solidFill>
                <a:latin typeface="Arial Rounded MT Bold" pitchFamily="34" charset="0"/>
              </a:rPr>
              <a:t>hoja</a:t>
            </a:r>
            <a:r>
              <a:rPr lang="en-US" sz="2800" dirty="0" smtClean="0">
                <a:solidFill>
                  <a:srgbClr val="0070C0"/>
                </a:solidFill>
                <a:latin typeface="Arial Rounded MT Bold" pitchFamily="34" charset="0"/>
              </a:rPr>
              <a:t> de </a:t>
            </a:r>
            <a:r>
              <a:rPr lang="en-US" sz="2800" dirty="0" err="1" smtClean="0">
                <a:solidFill>
                  <a:srgbClr val="0070C0"/>
                </a:solidFill>
                <a:latin typeface="Arial Rounded MT Bold" pitchFamily="34" charset="0"/>
              </a:rPr>
              <a:t>papel</a:t>
            </a:r>
            <a:endParaRPr lang="en-US" sz="2800" dirty="0">
              <a:solidFill>
                <a:srgbClr val="0070C0"/>
              </a:solidFill>
              <a:latin typeface="Arial Rounded MT Bold" pitchFamily="34" charset="0"/>
            </a:endParaRPr>
          </a:p>
        </p:txBody>
      </p:sp>
      <p:pic>
        <p:nvPicPr>
          <p:cNvPr id="18" name="Picture 17" descr="sharpener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 rot="19493962">
            <a:off x="5216919" y="1374999"/>
            <a:ext cx="1219201" cy="1303548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4495800" y="1905000"/>
            <a:ext cx="2209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  <a:latin typeface="Arial Rounded MT Bold" pitchFamily="34" charset="0"/>
              </a:rPr>
              <a:t>Un                    </a:t>
            </a:r>
            <a:r>
              <a:rPr lang="en-US" sz="2800" dirty="0" err="1" smtClean="0">
                <a:solidFill>
                  <a:srgbClr val="FF0000"/>
                </a:solidFill>
                <a:latin typeface="Arial Rounded MT Bold" pitchFamily="34" charset="0"/>
              </a:rPr>
              <a:t>sacapuntas</a:t>
            </a:r>
            <a:endParaRPr lang="en-US" sz="2800" dirty="0">
              <a:solidFill>
                <a:srgbClr val="FF0000"/>
              </a:solidFill>
              <a:latin typeface="Arial Rounded MT Bold" pitchFamily="34" charset="0"/>
            </a:endParaRPr>
          </a:p>
        </p:txBody>
      </p:sp>
      <p:pic>
        <p:nvPicPr>
          <p:cNvPr id="20" name="Picture 19" descr="marker.gif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 rot="21013938">
            <a:off x="6590988" y="490846"/>
            <a:ext cx="2247716" cy="637534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6172200" y="1066800"/>
            <a:ext cx="2971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latin typeface="Arial Rounded MT Bold" pitchFamily="34" charset="0"/>
              </a:rPr>
              <a:t>Un </a:t>
            </a:r>
            <a:r>
              <a:rPr lang="en-US" sz="2800" dirty="0" err="1" smtClean="0">
                <a:latin typeface="Arial Rounded MT Bold" pitchFamily="34" charset="0"/>
              </a:rPr>
              <a:t>marcador</a:t>
            </a:r>
            <a:endParaRPr lang="en-US" sz="2800" dirty="0">
              <a:latin typeface="Arial Rounded MT Bold" pitchFamily="34" charset="0"/>
            </a:endParaRPr>
          </a:p>
        </p:txBody>
      </p:sp>
      <p:pic>
        <p:nvPicPr>
          <p:cNvPr id="22" name="Picture 21" descr="glue.pn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6172200" y="1981200"/>
            <a:ext cx="2182599" cy="3273898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5334000" y="4572000"/>
            <a:ext cx="3810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accent6">
                    <a:lumMod val="75000"/>
                  </a:schemeClr>
                </a:solidFill>
                <a:latin typeface="Arial Rounded MT Bold" pitchFamily="34" charset="0"/>
              </a:rPr>
              <a:t>El </a:t>
            </a:r>
            <a:r>
              <a:rPr lang="en-US" sz="4400" dirty="0" err="1" smtClean="0">
                <a:solidFill>
                  <a:schemeClr val="accent6">
                    <a:lumMod val="75000"/>
                  </a:schemeClr>
                </a:solidFill>
                <a:latin typeface="Arial Rounded MT Bold" pitchFamily="34" charset="0"/>
              </a:rPr>
              <a:t>pegamento</a:t>
            </a:r>
            <a:endParaRPr lang="en-US" sz="4400" dirty="0">
              <a:solidFill>
                <a:schemeClr val="accent6">
                  <a:lumMod val="75000"/>
                </a:schemeClr>
              </a:solidFill>
              <a:latin typeface="Arial Rounded MT Bold" pitchFamily="34" charset="0"/>
            </a:endParaRPr>
          </a:p>
        </p:txBody>
      </p:sp>
      <p:sp>
        <p:nvSpPr>
          <p:cNvPr id="25" name="Title 1"/>
          <p:cNvSpPr txBox="1">
            <a:spLocks/>
          </p:cNvSpPr>
          <p:nvPr/>
        </p:nvSpPr>
        <p:spPr>
          <a:xfrm>
            <a:off x="2209800" y="228600"/>
            <a:ext cx="4267200" cy="914400"/>
          </a:xfrm>
          <a:prstGeom prst="rect">
            <a:avLst/>
          </a:prstGeom>
          <a:solidFill>
            <a:srgbClr val="FFFF00"/>
          </a:solidFill>
          <a:ln w="57150">
            <a:solidFill>
              <a:srgbClr val="0070C0"/>
            </a:solidFill>
            <a:prstDash val="sysDot"/>
          </a:ln>
        </p:spPr>
        <p:txBody>
          <a:bodyPr vert="horz" lIns="91440" tIns="45720" rIns="91440" bIns="45720" rtlCol="0" anchor="ctr">
            <a:normAutofit fontScale="70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En la 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aula de </a:t>
            </a: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clase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hay…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 descr="scissors.jpg"/>
          <p:cNvPicPr>
            <a:picLocks noChangeAspect="1"/>
          </p:cNvPicPr>
          <p:nvPr/>
        </p:nvPicPr>
        <p:blipFill>
          <a:blip r:embed="rId2" cstate="print"/>
          <a:srcRect l="1923" t="3846"/>
          <a:stretch>
            <a:fillRect/>
          </a:stretch>
        </p:blipFill>
        <p:spPr>
          <a:xfrm>
            <a:off x="4876800" y="2667000"/>
            <a:ext cx="3886200" cy="3810000"/>
          </a:xfrm>
          <a:prstGeom prst="rect">
            <a:avLst/>
          </a:prstGeom>
        </p:spPr>
      </p:pic>
      <p:pic>
        <p:nvPicPr>
          <p:cNvPr id="12" name="Picture 11" descr="penci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583399">
            <a:off x="2853665" y="1218899"/>
            <a:ext cx="1295400" cy="11436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34980" y="228600"/>
            <a:ext cx="4618219" cy="914400"/>
          </a:xfrm>
          <a:solidFill>
            <a:srgbClr val="FFFF00"/>
          </a:solidFill>
          <a:ln w="57150">
            <a:solidFill>
              <a:srgbClr val="0070C0"/>
            </a:solidFill>
            <a:prstDash val="sysDot"/>
          </a:ln>
        </p:spPr>
        <p:txBody>
          <a:bodyPr>
            <a:normAutofit fontScale="90000"/>
          </a:bodyPr>
          <a:lstStyle/>
          <a:p>
            <a:r>
              <a:rPr lang="en-US" sz="3600" dirty="0" smtClean="0">
                <a:solidFill>
                  <a:srgbClr val="0070C0"/>
                </a:solidFill>
              </a:rPr>
              <a:t>En la </a:t>
            </a:r>
            <a:r>
              <a:rPr lang="en-US" sz="3600" dirty="0" smtClean="0">
                <a:solidFill>
                  <a:srgbClr val="0070C0"/>
                </a:solidFill>
              </a:rPr>
              <a:t>aula de </a:t>
            </a:r>
            <a:r>
              <a:rPr lang="en-US" sz="3600" dirty="0" err="1" smtClean="0">
                <a:solidFill>
                  <a:srgbClr val="0070C0"/>
                </a:solidFill>
              </a:rPr>
              <a:t>clase</a:t>
            </a:r>
            <a:r>
              <a:rPr lang="en-US" sz="3600" dirty="0" smtClean="0">
                <a:solidFill>
                  <a:srgbClr val="0070C0"/>
                </a:solidFill>
              </a:rPr>
              <a:t> </a:t>
            </a:r>
            <a:r>
              <a:rPr lang="en-US" sz="3600" dirty="0" smtClean="0">
                <a:solidFill>
                  <a:srgbClr val="0070C0"/>
                </a:solidFill>
              </a:rPr>
              <a:t>hay</a:t>
            </a:r>
            <a:r>
              <a:rPr lang="en-US" dirty="0" smtClean="0">
                <a:solidFill>
                  <a:srgbClr val="0070C0"/>
                </a:solidFill>
              </a:rPr>
              <a:t>…</a:t>
            </a:r>
            <a:endParaRPr lang="en-US" dirty="0">
              <a:solidFill>
                <a:srgbClr val="0070C0"/>
              </a:solidFill>
            </a:endParaRPr>
          </a:p>
        </p:txBody>
      </p:sp>
      <p:pic>
        <p:nvPicPr>
          <p:cNvPr id="4" name="Picture 3" descr="school-desk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85800" y="228600"/>
            <a:ext cx="1066800" cy="120057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28600" y="1219200"/>
            <a:ext cx="2438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0070C0"/>
                </a:solidFill>
                <a:latin typeface="Arial Rounded MT Bold" pitchFamily="34" charset="0"/>
              </a:rPr>
              <a:t>un </a:t>
            </a:r>
            <a:r>
              <a:rPr lang="en-US" sz="2800" dirty="0" err="1" smtClean="0">
                <a:solidFill>
                  <a:srgbClr val="0070C0"/>
                </a:solidFill>
                <a:latin typeface="Arial Rounded MT Bold" pitchFamily="34" charset="0"/>
              </a:rPr>
              <a:t>escritorio</a:t>
            </a:r>
            <a:endParaRPr lang="en-US" sz="2800" dirty="0">
              <a:solidFill>
                <a:srgbClr val="0070C0"/>
              </a:solidFill>
              <a:latin typeface="Arial Rounded MT Bold" pitchFamily="34" charset="0"/>
            </a:endParaRPr>
          </a:p>
        </p:txBody>
      </p:sp>
      <p:pic>
        <p:nvPicPr>
          <p:cNvPr id="6" name="Picture 5" descr="table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85800" y="2133600"/>
            <a:ext cx="1249180" cy="762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33400" y="2743200"/>
            <a:ext cx="1905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>
                <a:solidFill>
                  <a:srgbClr val="996633"/>
                </a:solidFill>
                <a:latin typeface="Arial Rounded MT Bold" pitchFamily="34" charset="0"/>
              </a:rPr>
              <a:t>una</a:t>
            </a:r>
            <a:r>
              <a:rPr lang="en-US" sz="2800" dirty="0" smtClean="0">
                <a:solidFill>
                  <a:srgbClr val="996633"/>
                </a:solidFill>
                <a:latin typeface="Arial Rounded MT Bold" pitchFamily="34" charset="0"/>
              </a:rPr>
              <a:t> mesa</a:t>
            </a:r>
            <a:endParaRPr lang="en-US" sz="2800" dirty="0">
              <a:solidFill>
                <a:srgbClr val="996633"/>
              </a:solidFill>
              <a:latin typeface="Arial Rounded MT Bold" pitchFamily="34" charset="0"/>
            </a:endParaRPr>
          </a:p>
        </p:txBody>
      </p:sp>
      <p:pic>
        <p:nvPicPr>
          <p:cNvPr id="8" name="Picture 7" descr="chair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81000" y="3352800"/>
            <a:ext cx="914400" cy="121688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219200" y="3352800"/>
            <a:ext cx="990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>
                <a:solidFill>
                  <a:srgbClr val="C00000"/>
                </a:solidFill>
                <a:latin typeface="Arial Rounded MT Bold" pitchFamily="34" charset="0"/>
              </a:rPr>
              <a:t>una</a:t>
            </a:r>
            <a:r>
              <a:rPr lang="en-US" sz="2800" dirty="0" smtClean="0">
                <a:solidFill>
                  <a:srgbClr val="C00000"/>
                </a:solidFill>
                <a:latin typeface="Arial Rounded MT Bold" pitchFamily="34" charset="0"/>
              </a:rPr>
              <a:t> </a:t>
            </a:r>
            <a:br>
              <a:rPr lang="en-US" sz="2800" dirty="0" smtClean="0">
                <a:solidFill>
                  <a:srgbClr val="C00000"/>
                </a:solidFill>
                <a:latin typeface="Arial Rounded MT Bold" pitchFamily="34" charset="0"/>
              </a:rPr>
            </a:br>
            <a:r>
              <a:rPr lang="en-US" sz="2800" dirty="0" err="1" smtClean="0">
                <a:solidFill>
                  <a:srgbClr val="C00000"/>
                </a:solidFill>
                <a:latin typeface="Arial Rounded MT Bold" pitchFamily="34" charset="0"/>
              </a:rPr>
              <a:t>silla</a:t>
            </a:r>
            <a:endParaRPr lang="en-US" sz="2800" dirty="0">
              <a:solidFill>
                <a:srgbClr val="C00000"/>
              </a:solidFill>
              <a:latin typeface="Arial Rounded MT Bold" pitchFamily="34" charset="0"/>
            </a:endParaRPr>
          </a:p>
        </p:txBody>
      </p:sp>
      <p:pic>
        <p:nvPicPr>
          <p:cNvPr id="10" name="Picture 9" descr="whiteboard.gif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81000" y="4724400"/>
            <a:ext cx="1107440" cy="11430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04800" y="5943600"/>
            <a:ext cx="2209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Arial Rounded MT Bold" pitchFamily="34" charset="0"/>
              </a:rPr>
              <a:t>Un </a:t>
            </a:r>
            <a:r>
              <a:rPr lang="en-US" sz="2800" dirty="0" err="1" smtClean="0">
                <a:latin typeface="Arial Rounded MT Bold" pitchFamily="34" charset="0"/>
              </a:rPr>
              <a:t>pizarrón</a:t>
            </a:r>
            <a:endParaRPr lang="en-US" sz="2800" dirty="0">
              <a:latin typeface="Arial Rounded MT Bold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667000" y="2057400"/>
            <a:ext cx="1600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Arial Rounded MT Bold" pitchFamily="34" charset="0"/>
              </a:rPr>
              <a:t>Un </a:t>
            </a:r>
            <a:r>
              <a:rPr lang="en-US" sz="2800" dirty="0" err="1" smtClean="0">
                <a:latin typeface="Arial Rounded MT Bold" pitchFamily="34" charset="0"/>
              </a:rPr>
              <a:t>lápiz</a:t>
            </a:r>
            <a:endParaRPr lang="en-US" sz="2800" dirty="0">
              <a:latin typeface="Arial Rounded MT Bold" pitchFamily="34" charset="0"/>
            </a:endParaRPr>
          </a:p>
        </p:txBody>
      </p:sp>
      <p:pic>
        <p:nvPicPr>
          <p:cNvPr id="14" name="Picture 13" descr="eraser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2743200" y="2743200"/>
            <a:ext cx="1143000" cy="700216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2286000" y="3429000"/>
            <a:ext cx="2514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>
                <a:solidFill>
                  <a:srgbClr val="FF66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Una</a:t>
            </a:r>
            <a:r>
              <a:rPr lang="en-US" sz="2800" dirty="0" smtClean="0">
                <a:solidFill>
                  <a:srgbClr val="FF66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 </a:t>
            </a:r>
            <a:r>
              <a:rPr lang="en-US" sz="2800" dirty="0" err="1" smtClean="0">
                <a:solidFill>
                  <a:srgbClr val="FF66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goma</a:t>
            </a:r>
            <a:endParaRPr lang="en-US" sz="2800" dirty="0">
              <a:solidFill>
                <a:srgbClr val="FF66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Rounded MT Bold" pitchFamily="34" charset="0"/>
            </a:endParaRPr>
          </a:p>
        </p:txBody>
      </p:sp>
      <p:pic>
        <p:nvPicPr>
          <p:cNvPr id="16" name="Picture 15" descr="paper_sheet.pn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 rot="1058503">
            <a:off x="3059774" y="4103665"/>
            <a:ext cx="1127529" cy="1258403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2514600" y="5562600"/>
            <a:ext cx="20574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err="1" smtClean="0">
                <a:solidFill>
                  <a:srgbClr val="0070C0"/>
                </a:solidFill>
                <a:latin typeface="Arial Rounded MT Bold" pitchFamily="34" charset="0"/>
              </a:rPr>
              <a:t>Una</a:t>
            </a:r>
            <a:r>
              <a:rPr lang="en-US" sz="2800" dirty="0" smtClean="0">
                <a:solidFill>
                  <a:srgbClr val="0070C0"/>
                </a:solidFill>
                <a:latin typeface="Arial Rounded MT Bold" pitchFamily="34" charset="0"/>
              </a:rPr>
              <a:t> </a:t>
            </a:r>
            <a:r>
              <a:rPr lang="en-US" sz="2800" dirty="0" err="1" smtClean="0">
                <a:solidFill>
                  <a:srgbClr val="0070C0"/>
                </a:solidFill>
                <a:latin typeface="Arial Rounded MT Bold" pitchFamily="34" charset="0"/>
              </a:rPr>
              <a:t>hoja</a:t>
            </a:r>
            <a:r>
              <a:rPr lang="en-US" sz="2800" dirty="0" smtClean="0">
                <a:solidFill>
                  <a:srgbClr val="0070C0"/>
                </a:solidFill>
                <a:latin typeface="Arial Rounded MT Bold" pitchFamily="34" charset="0"/>
              </a:rPr>
              <a:t> de </a:t>
            </a:r>
            <a:r>
              <a:rPr lang="en-US" sz="2800" dirty="0" err="1" smtClean="0">
                <a:solidFill>
                  <a:srgbClr val="0070C0"/>
                </a:solidFill>
                <a:latin typeface="Arial Rounded MT Bold" pitchFamily="34" charset="0"/>
              </a:rPr>
              <a:t>papel</a:t>
            </a:r>
            <a:endParaRPr lang="en-US" sz="2800" dirty="0">
              <a:solidFill>
                <a:srgbClr val="0070C0"/>
              </a:solidFill>
              <a:latin typeface="Arial Rounded MT Bold" pitchFamily="34" charset="0"/>
            </a:endParaRPr>
          </a:p>
        </p:txBody>
      </p:sp>
      <p:pic>
        <p:nvPicPr>
          <p:cNvPr id="18" name="Picture 17" descr="sharpener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 rot="19493962">
            <a:off x="5216919" y="1374999"/>
            <a:ext cx="1219201" cy="1303548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4495800" y="1905000"/>
            <a:ext cx="2209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  <a:latin typeface="Arial Rounded MT Bold" pitchFamily="34" charset="0"/>
              </a:rPr>
              <a:t>Un                    </a:t>
            </a:r>
            <a:r>
              <a:rPr lang="en-US" sz="2800" dirty="0" err="1" smtClean="0">
                <a:solidFill>
                  <a:srgbClr val="FF0000"/>
                </a:solidFill>
                <a:latin typeface="Arial Rounded MT Bold" pitchFamily="34" charset="0"/>
              </a:rPr>
              <a:t>sacapuntas</a:t>
            </a:r>
            <a:endParaRPr lang="en-US" sz="2800" dirty="0">
              <a:solidFill>
                <a:srgbClr val="FF0000"/>
              </a:solidFill>
              <a:latin typeface="Arial Rounded MT Bold" pitchFamily="34" charset="0"/>
            </a:endParaRPr>
          </a:p>
        </p:txBody>
      </p:sp>
      <p:pic>
        <p:nvPicPr>
          <p:cNvPr id="20" name="Picture 19" descr="marker.gif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 rot="21013938">
            <a:off x="6590988" y="490846"/>
            <a:ext cx="2247716" cy="637534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6172200" y="1066800"/>
            <a:ext cx="2971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latin typeface="Arial Rounded MT Bold" pitchFamily="34" charset="0"/>
              </a:rPr>
              <a:t>Un </a:t>
            </a:r>
            <a:r>
              <a:rPr lang="en-US" sz="2800" dirty="0" err="1" smtClean="0">
                <a:latin typeface="Arial Rounded MT Bold" pitchFamily="34" charset="0"/>
              </a:rPr>
              <a:t>marcador</a:t>
            </a:r>
            <a:endParaRPr lang="en-US" sz="2800" dirty="0">
              <a:latin typeface="Arial Rounded MT Bold" pitchFamily="34" charset="0"/>
            </a:endParaRPr>
          </a:p>
        </p:txBody>
      </p:sp>
      <p:pic>
        <p:nvPicPr>
          <p:cNvPr id="22" name="Picture 21" descr="glue.pn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7391400" y="1752600"/>
            <a:ext cx="914400" cy="1371600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6477000" y="3200400"/>
            <a:ext cx="2667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  <a:latin typeface="Arial Rounded MT Bold" pitchFamily="34" charset="0"/>
              </a:rPr>
              <a:t>El </a:t>
            </a:r>
            <a:r>
              <a:rPr lang="en-US" sz="2800" dirty="0" err="1" smtClean="0">
                <a:solidFill>
                  <a:schemeClr val="accent6">
                    <a:lumMod val="75000"/>
                  </a:schemeClr>
                </a:solidFill>
                <a:latin typeface="Arial Rounded MT Bold" pitchFamily="34" charset="0"/>
              </a:rPr>
              <a:t>pegamento</a:t>
            </a:r>
            <a:endParaRPr lang="en-US" sz="2800" dirty="0">
              <a:solidFill>
                <a:schemeClr val="accent6">
                  <a:lumMod val="75000"/>
                </a:schemeClr>
              </a:solidFill>
              <a:latin typeface="Arial Rounded MT Bold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019800" y="5029200"/>
            <a:ext cx="2590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err="1" smtClean="0">
                <a:solidFill>
                  <a:schemeClr val="tx2"/>
                </a:solidFill>
                <a:latin typeface="Arial Rounded MT Bold" pitchFamily="34" charset="0"/>
              </a:rPr>
              <a:t>Unas</a:t>
            </a:r>
            <a:r>
              <a:rPr lang="en-US" sz="4800" dirty="0" smtClean="0">
                <a:solidFill>
                  <a:schemeClr val="tx2"/>
                </a:solidFill>
                <a:latin typeface="Arial Rounded MT Bold" pitchFamily="34" charset="0"/>
              </a:rPr>
              <a:t> </a:t>
            </a:r>
            <a:r>
              <a:rPr lang="en-US" sz="4800" dirty="0" err="1" smtClean="0">
                <a:solidFill>
                  <a:schemeClr val="tx2"/>
                </a:solidFill>
                <a:latin typeface="Arial Rounded MT Bold" pitchFamily="34" charset="0"/>
              </a:rPr>
              <a:t>tijeras</a:t>
            </a:r>
            <a:endParaRPr lang="en-US" sz="4800" dirty="0">
              <a:solidFill>
                <a:schemeClr val="tx2"/>
              </a:solidFill>
              <a:latin typeface="Arial Rounded MT Bol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88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3962400" y="457200"/>
            <a:ext cx="4343400" cy="769441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¿Hay </a:t>
            </a:r>
            <a:r>
              <a:rPr lang="en-US" sz="4400" dirty="0" err="1" smtClean="0"/>
              <a:t>unas</a:t>
            </a:r>
            <a:r>
              <a:rPr lang="en-US" sz="4400" dirty="0"/>
              <a:t> </a:t>
            </a:r>
            <a:r>
              <a:rPr lang="en-US" sz="4400" dirty="0" err="1" smtClean="0"/>
              <a:t>tijeras</a:t>
            </a:r>
            <a:r>
              <a:rPr lang="en-US" sz="4400" dirty="0" smtClean="0"/>
              <a:t>?</a:t>
            </a:r>
            <a:endParaRPr lang="en-US" sz="4400" dirty="0"/>
          </a:p>
        </p:txBody>
      </p:sp>
      <p:sp>
        <p:nvSpPr>
          <p:cNvPr id="4" name="TextBox 3"/>
          <p:cNvSpPr txBox="1"/>
          <p:nvPr/>
        </p:nvSpPr>
        <p:spPr>
          <a:xfrm>
            <a:off x="3886200" y="2057400"/>
            <a:ext cx="4343400" cy="769441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¿Hay un </a:t>
            </a:r>
            <a:r>
              <a:rPr lang="en-US" sz="4400" dirty="0" err="1" smtClean="0"/>
              <a:t>pizarrón</a:t>
            </a:r>
            <a:r>
              <a:rPr lang="en-US" sz="4400" dirty="0" smtClean="0"/>
              <a:t>?</a:t>
            </a:r>
            <a:endParaRPr lang="en-US" sz="4400" dirty="0"/>
          </a:p>
        </p:txBody>
      </p:sp>
      <p:sp>
        <p:nvSpPr>
          <p:cNvPr id="5" name="TextBox 4"/>
          <p:cNvSpPr txBox="1"/>
          <p:nvPr/>
        </p:nvSpPr>
        <p:spPr>
          <a:xfrm>
            <a:off x="3886200" y="3733800"/>
            <a:ext cx="4343400" cy="769441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¿Hay </a:t>
            </a:r>
            <a:r>
              <a:rPr lang="en-US" sz="4400" dirty="0" err="1" smtClean="0"/>
              <a:t>una</a:t>
            </a:r>
            <a:r>
              <a:rPr lang="en-US" sz="4400" dirty="0" smtClean="0"/>
              <a:t> </a:t>
            </a:r>
            <a:r>
              <a:rPr lang="en-US" sz="4400" dirty="0" err="1" smtClean="0"/>
              <a:t>goma</a:t>
            </a:r>
            <a:r>
              <a:rPr lang="en-US" sz="4400" dirty="0" smtClean="0"/>
              <a:t>?</a:t>
            </a:r>
            <a:endParaRPr lang="en-US" sz="4400" dirty="0"/>
          </a:p>
        </p:txBody>
      </p:sp>
      <p:sp>
        <p:nvSpPr>
          <p:cNvPr id="6" name="TextBox 5"/>
          <p:cNvSpPr txBox="1"/>
          <p:nvPr/>
        </p:nvSpPr>
        <p:spPr>
          <a:xfrm>
            <a:off x="3810000" y="5257800"/>
            <a:ext cx="4343400" cy="769441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¿</a:t>
            </a:r>
            <a:r>
              <a:rPr lang="en-US" sz="4400" dirty="0" err="1" smtClean="0"/>
              <a:t>Qué</a:t>
            </a:r>
            <a:r>
              <a:rPr lang="en-US" sz="4400" dirty="0" smtClean="0"/>
              <a:t> </a:t>
            </a:r>
            <a:r>
              <a:rPr lang="en-US" sz="4400" dirty="0" err="1" smtClean="0"/>
              <a:t>más</a:t>
            </a:r>
            <a:r>
              <a:rPr lang="en-US" sz="4400" dirty="0" smtClean="0"/>
              <a:t> hay?</a:t>
            </a:r>
            <a:endParaRPr lang="en-US" sz="4400" dirty="0"/>
          </a:p>
        </p:txBody>
      </p:sp>
      <p:sp>
        <p:nvSpPr>
          <p:cNvPr id="7" name="TextBox 6"/>
          <p:cNvSpPr txBox="1"/>
          <p:nvPr/>
        </p:nvSpPr>
        <p:spPr>
          <a:xfrm>
            <a:off x="4419600" y="1295400"/>
            <a:ext cx="381000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3600" dirty="0" err="1" smtClean="0"/>
              <a:t>Sí</a:t>
            </a:r>
            <a:r>
              <a:rPr lang="en-US" sz="3600" dirty="0" smtClean="0"/>
              <a:t>, hay </a:t>
            </a:r>
            <a:r>
              <a:rPr lang="en-US" sz="3600" dirty="0" err="1" smtClean="0"/>
              <a:t>unas</a:t>
            </a:r>
            <a:r>
              <a:rPr lang="en-US" sz="3600" dirty="0" smtClean="0"/>
              <a:t> </a:t>
            </a:r>
            <a:r>
              <a:rPr lang="en-US" sz="3600" dirty="0" err="1" smtClean="0"/>
              <a:t>tijeras</a:t>
            </a:r>
            <a:r>
              <a:rPr lang="en-US" sz="3600" dirty="0" smtClean="0"/>
              <a:t>.</a:t>
            </a:r>
            <a:endParaRPr lang="en-US" sz="3600" dirty="0"/>
          </a:p>
        </p:txBody>
      </p:sp>
      <p:sp>
        <p:nvSpPr>
          <p:cNvPr id="8" name="TextBox 7"/>
          <p:cNvSpPr txBox="1"/>
          <p:nvPr/>
        </p:nvSpPr>
        <p:spPr>
          <a:xfrm>
            <a:off x="4191000" y="2895600"/>
            <a:ext cx="480060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No, no hay un </a:t>
            </a:r>
            <a:r>
              <a:rPr lang="en-US" sz="3600" dirty="0" err="1" smtClean="0"/>
              <a:t>pizarrón</a:t>
            </a:r>
            <a:r>
              <a:rPr lang="en-US" sz="3600" dirty="0" smtClean="0"/>
              <a:t>.</a:t>
            </a:r>
            <a:endParaRPr lang="en-US" sz="3600" dirty="0"/>
          </a:p>
        </p:txBody>
      </p:sp>
      <p:sp>
        <p:nvSpPr>
          <p:cNvPr id="9" name="TextBox 8"/>
          <p:cNvSpPr txBox="1"/>
          <p:nvPr/>
        </p:nvSpPr>
        <p:spPr>
          <a:xfrm>
            <a:off x="4191000" y="4572000"/>
            <a:ext cx="480060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No, no hay </a:t>
            </a:r>
            <a:r>
              <a:rPr lang="en-US" sz="3600" dirty="0" err="1" smtClean="0"/>
              <a:t>una</a:t>
            </a:r>
            <a:r>
              <a:rPr lang="en-US" sz="3600" dirty="0" smtClean="0"/>
              <a:t> </a:t>
            </a:r>
            <a:r>
              <a:rPr lang="en-US" sz="3600" dirty="0" err="1" smtClean="0"/>
              <a:t>goma</a:t>
            </a:r>
            <a:r>
              <a:rPr lang="en-US" sz="3600" dirty="0"/>
              <a:t>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114800" y="6211669"/>
            <a:ext cx="480060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Hay </a:t>
            </a:r>
            <a:r>
              <a:rPr lang="en-US" sz="3600" dirty="0" err="1" smtClean="0"/>
              <a:t>pegamento</a:t>
            </a:r>
            <a:r>
              <a:rPr lang="en-US" sz="3600" dirty="0"/>
              <a:t> </a:t>
            </a:r>
            <a:r>
              <a:rPr lang="en-US" sz="3600" dirty="0" smtClean="0"/>
              <a:t>y </a:t>
            </a:r>
            <a:r>
              <a:rPr lang="en-US" sz="3600" dirty="0" err="1" smtClean="0"/>
              <a:t>papel</a:t>
            </a:r>
            <a:r>
              <a:rPr lang="en-US" sz="3600" dirty="0" smtClean="0"/>
              <a:t>.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1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05000" y="152400"/>
            <a:ext cx="3429000" cy="2123658"/>
          </a:xfrm>
          <a:prstGeom prst="rect">
            <a:avLst/>
          </a:prstGeom>
          <a:solidFill>
            <a:srgbClr val="FFFF00">
              <a:alpha val="87059"/>
            </a:srgbClr>
          </a:solidFill>
          <a:effectLst>
            <a:glow rad="139700">
              <a:schemeClr val="accent5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latin typeface="Comic Sans MS" pitchFamily="66" charset="0"/>
              </a:rPr>
              <a:t>¿</a:t>
            </a:r>
            <a:r>
              <a:rPr lang="en-US" sz="4400" dirty="0" err="1" smtClean="0">
                <a:latin typeface="Comic Sans MS" pitchFamily="66" charset="0"/>
              </a:rPr>
              <a:t>Qué</a:t>
            </a:r>
            <a:r>
              <a:rPr lang="en-US" sz="4400" dirty="0" smtClean="0">
                <a:latin typeface="Comic Sans MS" pitchFamily="66" charset="0"/>
              </a:rPr>
              <a:t> hay en </a:t>
            </a:r>
            <a:r>
              <a:rPr lang="en-US" sz="4400" dirty="0" err="1" smtClean="0">
                <a:latin typeface="Comic Sans MS" pitchFamily="66" charset="0"/>
              </a:rPr>
              <a:t>esta</a:t>
            </a:r>
            <a:r>
              <a:rPr lang="en-US" sz="4400" dirty="0" smtClean="0">
                <a:latin typeface="Comic Sans MS" pitchFamily="66" charset="0"/>
              </a:rPr>
              <a:t> </a:t>
            </a:r>
            <a:r>
              <a:rPr lang="en-US" sz="4400" dirty="0" smtClean="0">
                <a:latin typeface="Comic Sans MS" pitchFamily="66" charset="0"/>
              </a:rPr>
              <a:t>aula de </a:t>
            </a:r>
            <a:r>
              <a:rPr lang="en-US" sz="4400" dirty="0" err="1" smtClean="0">
                <a:latin typeface="Comic Sans MS" pitchFamily="66" charset="0"/>
              </a:rPr>
              <a:t>clase</a:t>
            </a:r>
            <a:r>
              <a:rPr lang="en-US" sz="4400" dirty="0" smtClean="0">
                <a:latin typeface="Comic Sans MS" pitchFamily="66" charset="0"/>
              </a:rPr>
              <a:t>?</a:t>
            </a:r>
            <a:endParaRPr lang="en-US" sz="440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Práctica</a:t>
            </a:r>
            <a:r>
              <a:rPr lang="en-US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bottom of worksheet</a:t>
            </a:r>
            <a:endParaRPr lang="en-US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059363"/>
          </a:xfrm>
        </p:spPr>
        <p:txBody>
          <a:bodyPr/>
          <a:lstStyle/>
          <a:p>
            <a:r>
              <a:rPr lang="en-US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Write a </a:t>
            </a:r>
            <a:r>
              <a:rPr lang="en-US" u="sng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complete sentence </a:t>
            </a:r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 ESPAÑOL </a:t>
            </a:r>
            <a:r>
              <a:rPr lang="en-US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 tell what supplies you need to do each task.</a:t>
            </a:r>
          </a:p>
          <a:p>
            <a:r>
              <a:rPr lang="en-US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Start each sentence with </a:t>
            </a:r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NECESITO</a:t>
            </a:r>
            <a:r>
              <a:rPr lang="en-US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(I need).</a:t>
            </a:r>
          </a:p>
          <a:p>
            <a:r>
              <a:rPr lang="en-US" sz="4000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</a:t>
            </a:r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en-US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ee</a:t>
            </a:r>
            <a:r>
              <a:rPr lang="en-US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means “and”,  </a:t>
            </a:r>
            <a:r>
              <a:rPr lang="en-US" sz="4000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</a:t>
            </a:r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means “or”</a:t>
            </a:r>
          </a:p>
          <a:p>
            <a:r>
              <a:rPr lang="en-US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Example: You are going to take the PSSA’s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066800" y="4114800"/>
            <a:ext cx="5486400" cy="193899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err="1" smtClean="0">
                <a:solidFill>
                  <a:prstClr val="black"/>
                </a:solidFill>
                <a:latin typeface="Bradley Hand ITC" pitchFamily="66" charset="0"/>
              </a:rPr>
              <a:t>Necesito</a:t>
            </a:r>
            <a:r>
              <a:rPr lang="en-US" sz="4000" b="1" dirty="0" smtClean="0">
                <a:solidFill>
                  <a:prstClr val="black"/>
                </a:solidFill>
                <a:latin typeface="Bradley Hand ITC" pitchFamily="66" charset="0"/>
              </a:rPr>
              <a:t> </a:t>
            </a:r>
            <a:r>
              <a:rPr lang="en-US" sz="4000" b="1" dirty="0" err="1" smtClean="0">
                <a:solidFill>
                  <a:prstClr val="black"/>
                </a:solidFill>
                <a:latin typeface="Bradley Hand ITC" pitchFamily="66" charset="0"/>
              </a:rPr>
              <a:t>una</a:t>
            </a:r>
            <a:r>
              <a:rPr lang="en-US" sz="4000" b="1" dirty="0" smtClean="0">
                <a:solidFill>
                  <a:prstClr val="black"/>
                </a:solidFill>
                <a:latin typeface="Bradley Hand ITC" pitchFamily="66" charset="0"/>
              </a:rPr>
              <a:t> </a:t>
            </a:r>
            <a:r>
              <a:rPr lang="en-US" sz="4000" b="1" dirty="0" err="1" smtClean="0">
                <a:solidFill>
                  <a:prstClr val="black"/>
                </a:solidFill>
                <a:latin typeface="Bradley Hand ITC" pitchFamily="66" charset="0"/>
              </a:rPr>
              <a:t>hoja</a:t>
            </a:r>
            <a:r>
              <a:rPr lang="en-US" sz="4000" b="1" dirty="0" smtClean="0">
                <a:solidFill>
                  <a:prstClr val="black"/>
                </a:solidFill>
                <a:latin typeface="Bradley Hand ITC" pitchFamily="66" charset="0"/>
              </a:rPr>
              <a:t> de </a:t>
            </a:r>
            <a:r>
              <a:rPr lang="en-US" sz="4000" b="1" dirty="0" err="1" smtClean="0">
                <a:solidFill>
                  <a:prstClr val="black"/>
                </a:solidFill>
                <a:latin typeface="Bradley Hand ITC" pitchFamily="66" charset="0"/>
              </a:rPr>
              <a:t>papel</a:t>
            </a:r>
            <a:r>
              <a:rPr lang="en-US" sz="4000" b="1" dirty="0" smtClean="0">
                <a:solidFill>
                  <a:prstClr val="black"/>
                </a:solidFill>
                <a:latin typeface="Bradley Hand ITC" pitchFamily="66" charset="0"/>
              </a:rPr>
              <a:t>, un </a:t>
            </a:r>
            <a:r>
              <a:rPr lang="en-US" sz="4000" b="1" dirty="0" err="1" smtClean="0">
                <a:solidFill>
                  <a:prstClr val="black"/>
                </a:solidFill>
                <a:latin typeface="Bradley Hand ITC" pitchFamily="66" charset="0"/>
              </a:rPr>
              <a:t>lápiz</a:t>
            </a:r>
            <a:r>
              <a:rPr lang="en-US" sz="4000" b="1" dirty="0" smtClean="0">
                <a:solidFill>
                  <a:prstClr val="black"/>
                </a:solidFill>
                <a:latin typeface="Bradley Hand ITC" pitchFamily="66" charset="0"/>
              </a:rPr>
              <a:t>, </a:t>
            </a:r>
            <a:r>
              <a:rPr lang="en-US" sz="4000" b="1" dirty="0" err="1" smtClean="0">
                <a:solidFill>
                  <a:prstClr val="black"/>
                </a:solidFill>
                <a:latin typeface="Bradley Hand ITC" pitchFamily="66" charset="0"/>
              </a:rPr>
              <a:t>una</a:t>
            </a:r>
            <a:r>
              <a:rPr lang="en-US" sz="4000" b="1" dirty="0" smtClean="0">
                <a:solidFill>
                  <a:prstClr val="black"/>
                </a:solidFill>
                <a:latin typeface="Bradley Hand ITC" pitchFamily="66" charset="0"/>
              </a:rPr>
              <a:t> </a:t>
            </a:r>
            <a:r>
              <a:rPr lang="en-US" sz="4000" b="1" dirty="0" err="1" smtClean="0">
                <a:solidFill>
                  <a:prstClr val="black"/>
                </a:solidFill>
                <a:latin typeface="Bradley Hand ITC" pitchFamily="66" charset="0"/>
              </a:rPr>
              <a:t>goma</a:t>
            </a:r>
            <a:r>
              <a:rPr lang="en-US" sz="4000" b="1" dirty="0" smtClean="0">
                <a:solidFill>
                  <a:prstClr val="black"/>
                </a:solidFill>
                <a:latin typeface="Bradley Hand ITC" pitchFamily="66" charset="0"/>
              </a:rPr>
              <a:t>, y un </a:t>
            </a:r>
            <a:r>
              <a:rPr lang="en-US" sz="4000" b="1" dirty="0" err="1" smtClean="0">
                <a:solidFill>
                  <a:prstClr val="black"/>
                </a:solidFill>
                <a:latin typeface="Bradley Hand ITC" pitchFamily="66" charset="0"/>
              </a:rPr>
              <a:t>sacapuntas</a:t>
            </a:r>
            <a:r>
              <a:rPr lang="en-US" sz="4000" b="1" dirty="0" smtClean="0">
                <a:solidFill>
                  <a:prstClr val="black"/>
                </a:solidFill>
                <a:latin typeface="Bradley Hand ITC" pitchFamily="66" charset="0"/>
              </a:rPr>
              <a:t>.</a:t>
            </a:r>
            <a:endParaRPr lang="en-US" sz="4000" b="1" dirty="0">
              <a:solidFill>
                <a:prstClr val="black"/>
              </a:solidFill>
              <a:latin typeface="Bradley Hand ITC" pitchFamily="66" charset="0"/>
            </a:endParaRPr>
          </a:p>
        </p:txBody>
      </p:sp>
      <p:pic>
        <p:nvPicPr>
          <p:cNvPr id="5" name="Picture 4" descr="penci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924800" y="4191000"/>
            <a:ext cx="899333" cy="793972"/>
          </a:xfrm>
          <a:prstGeom prst="rect">
            <a:avLst/>
          </a:prstGeom>
        </p:spPr>
      </p:pic>
      <p:pic>
        <p:nvPicPr>
          <p:cNvPr id="6" name="Picture 5" descr="erase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58000" y="5410200"/>
            <a:ext cx="838200" cy="513492"/>
          </a:xfrm>
          <a:prstGeom prst="rect">
            <a:avLst/>
          </a:prstGeom>
        </p:spPr>
      </p:pic>
      <p:pic>
        <p:nvPicPr>
          <p:cNvPr id="7" name="Picture 6" descr="paper_sheet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858000" y="4191000"/>
            <a:ext cx="824977" cy="920733"/>
          </a:xfrm>
          <a:prstGeom prst="rect">
            <a:avLst/>
          </a:prstGeom>
        </p:spPr>
      </p:pic>
      <p:pic>
        <p:nvPicPr>
          <p:cNvPr id="8" name="Picture 7" descr="sharpener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924800" y="5181600"/>
            <a:ext cx="762000" cy="81471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F00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¡JUEGO!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382000" cy="49530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When a picture or word appears, your team has to call out the correct Spanish word before the picture goes off the screen</a:t>
            </a:r>
          </a:p>
          <a:p>
            <a:r>
              <a:rPr lang="en-US" dirty="0" smtClean="0"/>
              <a:t>You can whisper with your group, one person gives final answer</a:t>
            </a:r>
          </a:p>
          <a:p>
            <a:r>
              <a:rPr lang="en-US" dirty="0" smtClean="0"/>
              <a:t>Take turns giving answers – everyone gets a chance</a:t>
            </a:r>
          </a:p>
          <a:p>
            <a:r>
              <a:rPr lang="en-US" dirty="0" smtClean="0"/>
              <a:t>You get 2 guesses - if both are wrong, the next team gets a try</a:t>
            </a:r>
          </a:p>
          <a:p>
            <a:r>
              <a:rPr lang="en-US" dirty="0" smtClean="0"/>
              <a:t>If I can’t understand what you say, it doesn’t count!  You lose 1 point for arguing or complaining</a:t>
            </a:r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 descr="sharpener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19493962">
            <a:off x="3634582" y="1224729"/>
            <a:ext cx="4148959" cy="4677592"/>
          </a:xfrm>
          <a:prstGeom prst="rect">
            <a:avLst/>
          </a:prstGeom>
        </p:spPr>
      </p:pic>
      <p:pic>
        <p:nvPicPr>
          <p:cNvPr id="20" name="Picture 19" descr="marker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21013938">
            <a:off x="2866583" y="4901875"/>
            <a:ext cx="5048330" cy="1431890"/>
          </a:xfrm>
          <a:prstGeom prst="rect">
            <a:avLst/>
          </a:prstGeom>
        </p:spPr>
      </p:pic>
      <p:pic>
        <p:nvPicPr>
          <p:cNvPr id="23" name="Picture 22" descr="scissors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 rot="10143129">
            <a:off x="3719906" y="358728"/>
            <a:ext cx="4186687" cy="4267200"/>
          </a:xfrm>
          <a:prstGeom prst="rect">
            <a:avLst/>
          </a:prstGeom>
        </p:spPr>
      </p:pic>
      <p:pic>
        <p:nvPicPr>
          <p:cNvPr id="12" name="Picture 11" descr="pencil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 rot="326631">
            <a:off x="3788199" y="1499038"/>
            <a:ext cx="4436409" cy="3916664"/>
          </a:xfrm>
          <a:prstGeom prst="rect">
            <a:avLst/>
          </a:prstGeom>
        </p:spPr>
      </p:pic>
      <p:pic>
        <p:nvPicPr>
          <p:cNvPr id="4" name="Picture 3" descr="school-desk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3810000" y="2362200"/>
            <a:ext cx="3385457" cy="3810000"/>
          </a:xfrm>
          <a:prstGeom prst="rect">
            <a:avLst/>
          </a:prstGeom>
        </p:spPr>
      </p:pic>
      <p:pic>
        <p:nvPicPr>
          <p:cNvPr id="6" name="Picture 5" descr="table.pn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3200400" y="2438400"/>
            <a:ext cx="4495800" cy="2742439"/>
          </a:xfrm>
          <a:prstGeom prst="rect">
            <a:avLst/>
          </a:prstGeom>
        </p:spPr>
      </p:pic>
      <p:pic>
        <p:nvPicPr>
          <p:cNvPr id="8" name="Picture 7" descr="chair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2438400" y="1295400"/>
            <a:ext cx="3505200" cy="4664714"/>
          </a:xfrm>
          <a:prstGeom prst="rect">
            <a:avLst/>
          </a:prstGeom>
        </p:spPr>
      </p:pic>
      <p:pic>
        <p:nvPicPr>
          <p:cNvPr id="10" name="Picture 9" descr="whiteboard.gif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3200400" y="1524000"/>
            <a:ext cx="4419600" cy="4561514"/>
          </a:xfrm>
          <a:prstGeom prst="rect">
            <a:avLst/>
          </a:prstGeom>
        </p:spPr>
      </p:pic>
      <p:pic>
        <p:nvPicPr>
          <p:cNvPr id="14" name="Picture 13" descr="eraser.jp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 rot="19608278">
            <a:off x="3516485" y="3400536"/>
            <a:ext cx="3302373" cy="2023075"/>
          </a:xfrm>
          <a:prstGeom prst="rect">
            <a:avLst/>
          </a:prstGeom>
        </p:spPr>
      </p:pic>
      <p:pic>
        <p:nvPicPr>
          <p:cNvPr id="16" name="Picture 15" descr="paper_sheet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 rot="1058503">
            <a:off x="4692124" y="2219493"/>
            <a:ext cx="3169788" cy="3537710"/>
          </a:xfrm>
          <a:prstGeom prst="rect">
            <a:avLst/>
          </a:prstGeom>
        </p:spPr>
      </p:pic>
      <p:pic>
        <p:nvPicPr>
          <p:cNvPr id="22" name="Picture 21" descr="glu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343400" y="228600"/>
            <a:ext cx="2590800" cy="38862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04800"/>
            <a:ext cx="2971800" cy="914400"/>
          </a:xfrm>
          <a:solidFill>
            <a:srgbClr val="FFFF00"/>
          </a:solidFill>
          <a:ln w="57150">
            <a:solidFill>
              <a:srgbClr val="0070C0"/>
            </a:solidFill>
            <a:prstDash val="sysDot"/>
          </a:ln>
        </p:spPr>
        <p:txBody>
          <a:bodyPr/>
          <a:lstStyle/>
          <a:p>
            <a:r>
              <a:rPr lang="en-US" dirty="0" smtClean="0">
                <a:solidFill>
                  <a:srgbClr val="0070C0"/>
                </a:solidFill>
              </a:rPr>
              <a:t>¿</a:t>
            </a:r>
            <a:r>
              <a:rPr lang="en-US" dirty="0" err="1" smtClean="0">
                <a:solidFill>
                  <a:srgbClr val="0070C0"/>
                </a:solidFill>
              </a:rPr>
              <a:t>Qué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err="1" smtClean="0">
                <a:solidFill>
                  <a:srgbClr val="0070C0"/>
                </a:solidFill>
              </a:rPr>
              <a:t>es</a:t>
            </a:r>
            <a:r>
              <a:rPr lang="en-US" dirty="0" smtClean="0">
                <a:solidFill>
                  <a:srgbClr val="0070C0"/>
                </a:solidFill>
              </a:rPr>
              <a:t>?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191000" y="3200400"/>
            <a:ext cx="4191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800" dirty="0" smtClean="0">
                <a:latin typeface="Arial Rounded MT Bold" pitchFamily="34" charset="0"/>
              </a:rPr>
              <a:t>Hello</a:t>
            </a:r>
            <a:endParaRPr lang="en-US" sz="8800" dirty="0">
              <a:latin typeface="Arial Rounded MT Bold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962400" y="2895600"/>
            <a:ext cx="4953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dirty="0" smtClean="0">
                <a:latin typeface="Arial Rounded MT Bold" pitchFamily="34" charset="0"/>
              </a:rPr>
              <a:t>Thank you</a:t>
            </a:r>
            <a:endParaRPr lang="en-US" sz="7200" dirty="0">
              <a:latin typeface="Arial Rounded MT Bold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114800" y="2362200"/>
            <a:ext cx="48006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dirty="0" smtClean="0">
                <a:solidFill>
                  <a:srgbClr val="00B050"/>
                </a:solidFill>
                <a:latin typeface="Arial Rounded MT Bold" pitchFamily="34" charset="0"/>
              </a:rPr>
              <a:t>Please</a:t>
            </a:r>
            <a:endParaRPr lang="en-US" sz="8000" dirty="0">
              <a:solidFill>
                <a:srgbClr val="00B050"/>
              </a:solidFill>
              <a:latin typeface="Arial Rounded MT Bold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276600" y="3352800"/>
            <a:ext cx="54864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smtClean="0">
                <a:latin typeface="Arial Rounded MT Bold" pitchFamily="34" charset="0"/>
              </a:rPr>
              <a:t>My name is…</a:t>
            </a:r>
            <a:endParaRPr lang="en-US" sz="7200" dirty="0">
              <a:latin typeface="Arial Rounded MT Bold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3352800" y="3048000"/>
            <a:ext cx="48768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smtClean="0">
                <a:solidFill>
                  <a:srgbClr val="0070C0"/>
                </a:solidFill>
                <a:latin typeface="Arial Rounded MT Bold" pitchFamily="34" charset="0"/>
              </a:rPr>
              <a:t>How are you?</a:t>
            </a:r>
            <a:endParaRPr lang="en-US" sz="7200" dirty="0">
              <a:solidFill>
                <a:srgbClr val="0070C0"/>
              </a:solidFill>
              <a:latin typeface="Arial Rounded MT Bold" pitchFamily="34" charset="0"/>
            </a:endParaRPr>
          </a:p>
        </p:txBody>
      </p:sp>
      <p:pic>
        <p:nvPicPr>
          <p:cNvPr id="3" name="mexican hat dance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5"/>
          <a:stretch>
            <a:fillRect/>
          </a:stretch>
        </p:blipFill>
        <p:spPr>
          <a:xfrm>
            <a:off x="457200" y="5867400"/>
            <a:ext cx="609600" cy="609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8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8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5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5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8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5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5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8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8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5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5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8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5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5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8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5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5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8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5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5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8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5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5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8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50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50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8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5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5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8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8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50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50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8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1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8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15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5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8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1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9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0" fill="hold">
                      <p:stCondLst>
                        <p:cond delay="0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3" dur="199348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10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26" grpId="0"/>
      <p:bldP spid="27" grpId="0"/>
      <p:bldP spid="2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Grades for Q2:</a:t>
            </a: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059363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PARTICIPATION COUNTS!!!!</a:t>
            </a:r>
            <a:b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US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Exit tickets count!</a:t>
            </a:r>
            <a:b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US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All assignments must be turned in properly– don’t forget your name and class #</a:t>
            </a:r>
            <a:b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US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This quarter will be more difficult – get ready!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1371600"/>
            <a:ext cx="6781800" cy="3657600"/>
          </a:xfrm>
        </p:spPr>
        <p:txBody>
          <a:bodyPr>
            <a:normAutofit/>
          </a:bodyPr>
          <a:lstStyle/>
          <a:p>
            <a:r>
              <a:rPr lang="en-US" sz="6600" dirty="0" err="1" smtClean="0">
                <a:solidFill>
                  <a:srgbClr val="FFFF00"/>
                </a:solidFill>
                <a:latin typeface="Comic Sans MS" pitchFamily="66" charset="0"/>
              </a:rPr>
              <a:t>Objetos</a:t>
            </a:r>
            <a:r>
              <a:rPr lang="en-US" sz="6600" dirty="0" smtClean="0">
                <a:solidFill>
                  <a:srgbClr val="FFFF00"/>
                </a:solidFill>
                <a:latin typeface="Comic Sans MS" pitchFamily="66" charset="0"/>
              </a:rPr>
              <a:t> </a:t>
            </a:r>
            <a:br>
              <a:rPr lang="en-US" sz="6600" dirty="0" smtClean="0">
                <a:solidFill>
                  <a:srgbClr val="FFFF00"/>
                </a:solidFill>
                <a:latin typeface="Comic Sans MS" pitchFamily="66" charset="0"/>
              </a:rPr>
            </a:br>
            <a:r>
              <a:rPr lang="en-US" sz="6600" dirty="0" smtClean="0">
                <a:solidFill>
                  <a:srgbClr val="FFFF00"/>
                </a:solidFill>
                <a:latin typeface="Comic Sans MS" pitchFamily="66" charset="0"/>
              </a:rPr>
              <a:t>de la </a:t>
            </a:r>
            <a:r>
              <a:rPr lang="en-US" sz="6600" dirty="0" smtClean="0">
                <a:solidFill>
                  <a:srgbClr val="FFFF00"/>
                </a:solidFill>
                <a:latin typeface="Comic Sans MS" pitchFamily="66" charset="0"/>
              </a:rPr>
              <a:t>aula de </a:t>
            </a:r>
            <a:r>
              <a:rPr lang="en-US" sz="6600" dirty="0" err="1" smtClean="0">
                <a:solidFill>
                  <a:srgbClr val="FFFF00"/>
                </a:solidFill>
                <a:latin typeface="Comic Sans MS" pitchFamily="66" charset="0"/>
              </a:rPr>
              <a:t>clase</a:t>
            </a:r>
            <a:endParaRPr lang="en-US" sz="6600" dirty="0">
              <a:solidFill>
                <a:srgbClr val="FFFF00"/>
              </a:solidFill>
              <a:latin typeface="Comic Sans MS" pitchFamily="66" charset="0"/>
            </a:endParaRPr>
          </a:p>
        </p:txBody>
      </p:sp>
      <p:pic>
        <p:nvPicPr>
          <p:cNvPr id="4" name="Picture 3" descr="pencil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96000" y="1295400"/>
            <a:ext cx="1943100" cy="3886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 la </a:t>
            </a:r>
            <a:r>
              <a:rPr lang="en-US" dirty="0" err="1" smtClean="0"/>
              <a:t>clase</a:t>
            </a:r>
            <a:r>
              <a:rPr lang="en-US" dirty="0" smtClean="0"/>
              <a:t> hay…</a:t>
            </a:r>
            <a:endParaRPr lang="en-US" dirty="0"/>
          </a:p>
        </p:txBody>
      </p:sp>
      <p:pic>
        <p:nvPicPr>
          <p:cNvPr id="4" name="Picture 3" descr="school-desk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66800" y="1371600"/>
            <a:ext cx="2057400" cy="231540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04800" y="3581400"/>
            <a:ext cx="3429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rgbClr val="0070C0"/>
                </a:solidFill>
                <a:latin typeface="Arial Rounded MT Bold" pitchFamily="34" charset="0"/>
              </a:rPr>
              <a:t>un </a:t>
            </a:r>
            <a:r>
              <a:rPr lang="en-US" sz="4000" dirty="0" err="1" smtClean="0">
                <a:solidFill>
                  <a:srgbClr val="0070C0"/>
                </a:solidFill>
                <a:latin typeface="Arial Rounded MT Bold" pitchFamily="34" charset="0"/>
              </a:rPr>
              <a:t>escritorio</a:t>
            </a:r>
            <a:endParaRPr lang="en-US" sz="4000" dirty="0">
              <a:solidFill>
                <a:srgbClr val="0070C0"/>
              </a:solidFill>
              <a:latin typeface="Arial Rounded MT Bold" pitchFamily="34" charset="0"/>
            </a:endParaRPr>
          </a:p>
        </p:txBody>
      </p:sp>
      <p:pic>
        <p:nvPicPr>
          <p:cNvPr id="6" name="Picture 5" descr="tabl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352800" y="4267200"/>
            <a:ext cx="2714183" cy="165565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505200" y="5867400"/>
            <a:ext cx="2667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err="1" smtClean="0">
                <a:solidFill>
                  <a:srgbClr val="996633"/>
                </a:solidFill>
                <a:latin typeface="Arial Rounded MT Bold" pitchFamily="34" charset="0"/>
              </a:rPr>
              <a:t>una</a:t>
            </a:r>
            <a:r>
              <a:rPr lang="en-US" sz="4000" dirty="0" smtClean="0">
                <a:solidFill>
                  <a:srgbClr val="996633"/>
                </a:solidFill>
                <a:latin typeface="Arial Rounded MT Bold" pitchFamily="34" charset="0"/>
              </a:rPr>
              <a:t> mesa</a:t>
            </a:r>
            <a:endParaRPr lang="en-US" sz="4000" dirty="0">
              <a:solidFill>
                <a:srgbClr val="996633"/>
              </a:solidFill>
              <a:latin typeface="Arial Rounded MT Bold" pitchFamily="34" charset="0"/>
            </a:endParaRPr>
          </a:p>
        </p:txBody>
      </p:sp>
      <p:pic>
        <p:nvPicPr>
          <p:cNvPr id="8" name="Picture 7" descr="chair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400800" y="1524000"/>
            <a:ext cx="1709738" cy="227531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172200" y="3733800"/>
            <a:ext cx="2286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err="1" smtClean="0">
                <a:solidFill>
                  <a:schemeClr val="accent6">
                    <a:lumMod val="75000"/>
                  </a:schemeClr>
                </a:solidFill>
                <a:latin typeface="Arial Rounded MT Bold" pitchFamily="34" charset="0"/>
              </a:rPr>
              <a:t>una</a:t>
            </a:r>
            <a:r>
              <a:rPr lang="en-US" sz="4000" dirty="0" smtClean="0">
                <a:solidFill>
                  <a:schemeClr val="accent6">
                    <a:lumMod val="75000"/>
                  </a:schemeClr>
                </a:solidFill>
                <a:latin typeface="Arial Rounded MT Bold" pitchFamily="34" charset="0"/>
              </a:rPr>
              <a:t> </a:t>
            </a:r>
            <a:r>
              <a:rPr lang="en-US" sz="4000" dirty="0" err="1" smtClean="0">
                <a:solidFill>
                  <a:schemeClr val="accent6">
                    <a:lumMod val="75000"/>
                  </a:schemeClr>
                </a:solidFill>
                <a:latin typeface="Arial Rounded MT Bold" pitchFamily="34" charset="0"/>
              </a:rPr>
              <a:t>silla</a:t>
            </a:r>
            <a:endParaRPr lang="en-US" sz="4000" dirty="0">
              <a:solidFill>
                <a:schemeClr val="accent6">
                  <a:lumMod val="75000"/>
                </a:schemeClr>
              </a:solidFill>
              <a:latin typeface="Arial Rounded MT Bold" pitchFamily="34" charset="0"/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2209800" y="228600"/>
            <a:ext cx="4267200" cy="914400"/>
          </a:xfrm>
          <a:prstGeom prst="rect">
            <a:avLst/>
          </a:prstGeom>
          <a:solidFill>
            <a:srgbClr val="FFFF00"/>
          </a:solidFill>
          <a:ln w="57150">
            <a:solidFill>
              <a:srgbClr val="0070C0"/>
            </a:solidFill>
            <a:prstDash val="sysDot"/>
          </a:ln>
        </p:spPr>
        <p:txBody>
          <a:bodyPr vert="horz" lIns="91440" tIns="45720" rIns="91440" bIns="45720" rtlCol="0" anchor="ctr">
            <a:normAutofit fontScale="70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En la 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aula de </a:t>
            </a: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clase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hay…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 la </a:t>
            </a:r>
            <a:r>
              <a:rPr lang="en-US" dirty="0" err="1" smtClean="0"/>
              <a:t>clase</a:t>
            </a:r>
            <a:r>
              <a:rPr lang="en-US" dirty="0" smtClean="0"/>
              <a:t> hay…</a:t>
            </a:r>
            <a:endParaRPr lang="en-US" dirty="0"/>
          </a:p>
        </p:txBody>
      </p:sp>
      <p:pic>
        <p:nvPicPr>
          <p:cNvPr id="4" name="Picture 3" descr="school-desk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3400" y="457200"/>
            <a:ext cx="1066800" cy="120057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28600" y="1524000"/>
            <a:ext cx="2438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0070C0"/>
                </a:solidFill>
                <a:latin typeface="Arial Rounded MT Bold" pitchFamily="34" charset="0"/>
              </a:rPr>
              <a:t>un </a:t>
            </a:r>
            <a:r>
              <a:rPr lang="en-US" sz="2800" dirty="0" err="1" smtClean="0">
                <a:solidFill>
                  <a:srgbClr val="0070C0"/>
                </a:solidFill>
                <a:latin typeface="Arial Rounded MT Bold" pitchFamily="34" charset="0"/>
              </a:rPr>
              <a:t>escritorio</a:t>
            </a:r>
            <a:endParaRPr lang="en-US" sz="2800" dirty="0">
              <a:solidFill>
                <a:srgbClr val="0070C0"/>
              </a:solidFill>
              <a:latin typeface="Arial Rounded MT Bold" pitchFamily="34" charset="0"/>
            </a:endParaRPr>
          </a:p>
        </p:txBody>
      </p:sp>
      <p:pic>
        <p:nvPicPr>
          <p:cNvPr id="6" name="Picture 5" descr="tabl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600" y="2286000"/>
            <a:ext cx="1676400" cy="102260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62000" y="3048000"/>
            <a:ext cx="1905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>
                <a:solidFill>
                  <a:srgbClr val="996633"/>
                </a:solidFill>
                <a:latin typeface="Arial Rounded MT Bold" pitchFamily="34" charset="0"/>
              </a:rPr>
              <a:t>una</a:t>
            </a:r>
            <a:r>
              <a:rPr lang="en-US" sz="2800" dirty="0" smtClean="0">
                <a:solidFill>
                  <a:srgbClr val="996633"/>
                </a:solidFill>
                <a:latin typeface="Arial Rounded MT Bold" pitchFamily="34" charset="0"/>
              </a:rPr>
              <a:t> mesa</a:t>
            </a:r>
            <a:endParaRPr lang="en-US" sz="2800" dirty="0">
              <a:solidFill>
                <a:srgbClr val="996633"/>
              </a:solidFill>
              <a:latin typeface="Arial Rounded MT Bold" pitchFamily="34" charset="0"/>
            </a:endParaRPr>
          </a:p>
        </p:txBody>
      </p:sp>
      <p:pic>
        <p:nvPicPr>
          <p:cNvPr id="8" name="Picture 7" descr="chair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28600" y="3733800"/>
            <a:ext cx="914400" cy="121688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295400" y="3886200"/>
            <a:ext cx="1066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>
                <a:solidFill>
                  <a:schemeClr val="accent6">
                    <a:lumMod val="75000"/>
                  </a:schemeClr>
                </a:solidFill>
                <a:latin typeface="Arial Rounded MT Bold" pitchFamily="34" charset="0"/>
              </a:rPr>
              <a:t>una</a:t>
            </a:r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  <a:latin typeface="Arial Rounded MT Bold" pitchFamily="34" charset="0"/>
              </a:rPr>
              <a:t> </a:t>
            </a:r>
            <a:r>
              <a:rPr lang="en-US" sz="2800" dirty="0" err="1" smtClean="0">
                <a:solidFill>
                  <a:schemeClr val="accent6">
                    <a:lumMod val="75000"/>
                  </a:schemeClr>
                </a:solidFill>
                <a:latin typeface="Arial Rounded MT Bold" pitchFamily="34" charset="0"/>
              </a:rPr>
              <a:t>silla</a:t>
            </a:r>
            <a:endParaRPr lang="en-US" sz="2800" dirty="0">
              <a:solidFill>
                <a:schemeClr val="accent6">
                  <a:lumMod val="75000"/>
                </a:schemeClr>
              </a:solidFill>
              <a:latin typeface="Arial Rounded MT Bold" pitchFamily="34" charset="0"/>
            </a:endParaRPr>
          </a:p>
        </p:txBody>
      </p:sp>
      <p:pic>
        <p:nvPicPr>
          <p:cNvPr id="10" name="Picture 9" descr="whiteboard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886200" y="1219200"/>
            <a:ext cx="4152900" cy="428625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191000" y="5410200"/>
            <a:ext cx="3429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latin typeface="Arial Rounded MT Bold" pitchFamily="34" charset="0"/>
              </a:rPr>
              <a:t>Un </a:t>
            </a:r>
            <a:r>
              <a:rPr lang="en-US" sz="4400" dirty="0" err="1" smtClean="0">
                <a:latin typeface="Arial Rounded MT Bold" pitchFamily="34" charset="0"/>
              </a:rPr>
              <a:t>pizarrón</a:t>
            </a:r>
            <a:endParaRPr lang="en-US" sz="4400" dirty="0">
              <a:latin typeface="Arial Rounded MT Bold" pitchFamily="34" charset="0"/>
            </a:endParaRPr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2209800" y="228600"/>
            <a:ext cx="4267200" cy="914400"/>
          </a:xfrm>
          <a:prstGeom prst="rect">
            <a:avLst/>
          </a:prstGeom>
          <a:solidFill>
            <a:srgbClr val="FFFF00"/>
          </a:solidFill>
          <a:ln w="57150">
            <a:solidFill>
              <a:srgbClr val="0070C0"/>
            </a:solidFill>
            <a:prstDash val="sysDot"/>
          </a:ln>
        </p:spPr>
        <p:txBody>
          <a:bodyPr vert="horz" lIns="91440" tIns="45720" rIns="91440" bIns="45720" rtlCol="0" anchor="ctr">
            <a:normAutofit fontScale="70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En la 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aula de </a:t>
            </a: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clase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hay…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penci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67200" y="1600200"/>
            <a:ext cx="4347959" cy="383857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 la </a:t>
            </a:r>
            <a:r>
              <a:rPr lang="en-US" dirty="0" err="1" smtClean="0"/>
              <a:t>clase</a:t>
            </a:r>
            <a:r>
              <a:rPr lang="en-US" dirty="0" smtClean="0"/>
              <a:t> hay…</a:t>
            </a:r>
            <a:endParaRPr lang="en-US" dirty="0"/>
          </a:p>
        </p:txBody>
      </p:sp>
      <p:pic>
        <p:nvPicPr>
          <p:cNvPr id="4" name="Picture 3" descr="school-desk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38200" y="228600"/>
            <a:ext cx="1066800" cy="120057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81000" y="1295400"/>
            <a:ext cx="2438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0070C0"/>
                </a:solidFill>
                <a:latin typeface="Arial Rounded MT Bold" pitchFamily="34" charset="0"/>
              </a:rPr>
              <a:t>un </a:t>
            </a:r>
            <a:r>
              <a:rPr lang="en-US" sz="2800" dirty="0" err="1" smtClean="0">
                <a:solidFill>
                  <a:srgbClr val="0070C0"/>
                </a:solidFill>
                <a:latin typeface="Arial Rounded MT Bold" pitchFamily="34" charset="0"/>
              </a:rPr>
              <a:t>escritorio</a:t>
            </a:r>
            <a:endParaRPr lang="en-US" sz="2800" dirty="0">
              <a:solidFill>
                <a:srgbClr val="0070C0"/>
              </a:solidFill>
              <a:latin typeface="Arial Rounded MT Bold" pitchFamily="34" charset="0"/>
            </a:endParaRPr>
          </a:p>
        </p:txBody>
      </p:sp>
      <p:pic>
        <p:nvPicPr>
          <p:cNvPr id="6" name="Picture 5" descr="table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09600" y="1905000"/>
            <a:ext cx="1676400" cy="102260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33400" y="2895600"/>
            <a:ext cx="1905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>
                <a:solidFill>
                  <a:srgbClr val="996633"/>
                </a:solidFill>
                <a:latin typeface="Arial Rounded MT Bold" pitchFamily="34" charset="0"/>
              </a:rPr>
              <a:t>una</a:t>
            </a:r>
            <a:r>
              <a:rPr lang="en-US" sz="2800" dirty="0" smtClean="0">
                <a:solidFill>
                  <a:srgbClr val="996633"/>
                </a:solidFill>
                <a:latin typeface="Arial Rounded MT Bold" pitchFamily="34" charset="0"/>
              </a:rPr>
              <a:t> mesa</a:t>
            </a:r>
            <a:endParaRPr lang="en-US" sz="2800" dirty="0">
              <a:solidFill>
                <a:srgbClr val="996633"/>
              </a:solidFill>
              <a:latin typeface="Arial Rounded MT Bold" pitchFamily="34" charset="0"/>
            </a:endParaRPr>
          </a:p>
        </p:txBody>
      </p:sp>
      <p:pic>
        <p:nvPicPr>
          <p:cNvPr id="8" name="Picture 7" descr="chair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57200" y="3581400"/>
            <a:ext cx="914400" cy="121688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371600" y="3581400"/>
            <a:ext cx="12192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>
                <a:solidFill>
                  <a:schemeClr val="accent6">
                    <a:lumMod val="75000"/>
                  </a:schemeClr>
                </a:solidFill>
                <a:latin typeface="Arial Rounded MT Bold" pitchFamily="34" charset="0"/>
              </a:rPr>
              <a:t>una</a:t>
            </a:r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  <a:latin typeface="Arial Rounded MT Bold" pitchFamily="34" charset="0"/>
              </a:rPr>
              <a:t> </a:t>
            </a:r>
            <a:r>
              <a:rPr lang="en-US" sz="2800" dirty="0" err="1" smtClean="0">
                <a:solidFill>
                  <a:schemeClr val="accent6">
                    <a:lumMod val="75000"/>
                  </a:schemeClr>
                </a:solidFill>
                <a:latin typeface="Arial Rounded MT Bold" pitchFamily="34" charset="0"/>
              </a:rPr>
              <a:t>silla</a:t>
            </a:r>
            <a:endParaRPr lang="en-US" sz="2800" dirty="0">
              <a:solidFill>
                <a:schemeClr val="accent6">
                  <a:lumMod val="75000"/>
                </a:schemeClr>
              </a:solidFill>
              <a:latin typeface="Arial Rounded MT Bold" pitchFamily="34" charset="0"/>
            </a:endParaRPr>
          </a:p>
        </p:txBody>
      </p:sp>
      <p:pic>
        <p:nvPicPr>
          <p:cNvPr id="10" name="Picture 9" descr="whiteboard.gi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33400" y="4876800"/>
            <a:ext cx="1107440" cy="11430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57200" y="6019800"/>
            <a:ext cx="3429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Arial Rounded MT Bold" pitchFamily="34" charset="0"/>
              </a:rPr>
              <a:t>Un </a:t>
            </a:r>
            <a:r>
              <a:rPr lang="en-US" sz="2800" dirty="0" err="1" smtClean="0">
                <a:latin typeface="Arial Rounded MT Bold" pitchFamily="34" charset="0"/>
              </a:rPr>
              <a:t>pizarrón</a:t>
            </a:r>
            <a:endParaRPr lang="en-US" sz="2800" dirty="0">
              <a:latin typeface="Arial Rounded MT Bold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715000" y="4419600"/>
            <a:ext cx="3429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latin typeface="Arial Rounded MT Bold" pitchFamily="34" charset="0"/>
              </a:rPr>
              <a:t>Un </a:t>
            </a:r>
            <a:r>
              <a:rPr lang="en-US" sz="4400" dirty="0" err="1" smtClean="0">
                <a:latin typeface="Arial Rounded MT Bold" pitchFamily="34" charset="0"/>
              </a:rPr>
              <a:t>lápiz</a:t>
            </a:r>
            <a:endParaRPr lang="en-US" sz="4400" dirty="0">
              <a:latin typeface="Arial Rounded MT Bold" pitchFamily="34" charset="0"/>
            </a:endParaRPr>
          </a:p>
        </p:txBody>
      </p:sp>
      <p:sp>
        <p:nvSpPr>
          <p:cNvPr id="14" name="Title 1"/>
          <p:cNvSpPr txBox="1">
            <a:spLocks/>
          </p:cNvSpPr>
          <p:nvPr/>
        </p:nvSpPr>
        <p:spPr>
          <a:xfrm>
            <a:off x="2209800" y="228600"/>
            <a:ext cx="4267200" cy="914400"/>
          </a:xfrm>
          <a:prstGeom prst="rect">
            <a:avLst/>
          </a:prstGeom>
          <a:solidFill>
            <a:srgbClr val="FFFF00"/>
          </a:solidFill>
          <a:ln w="57150">
            <a:solidFill>
              <a:srgbClr val="0070C0"/>
            </a:solidFill>
            <a:prstDash val="sysDot"/>
          </a:ln>
        </p:spPr>
        <p:txBody>
          <a:bodyPr vert="horz" lIns="91440" tIns="45720" rIns="91440" bIns="45720" rtlCol="0" anchor="ctr">
            <a:normAutofit fontScale="70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En la 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aula de </a:t>
            </a: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clase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hay…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penci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1583399">
            <a:off x="2853665" y="1218899"/>
            <a:ext cx="1295400" cy="11436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 la </a:t>
            </a:r>
            <a:r>
              <a:rPr lang="en-US" dirty="0" err="1" smtClean="0"/>
              <a:t>clase</a:t>
            </a:r>
            <a:r>
              <a:rPr lang="en-US" dirty="0" smtClean="0"/>
              <a:t> hay…</a:t>
            </a:r>
            <a:endParaRPr lang="en-US" dirty="0"/>
          </a:p>
        </p:txBody>
      </p:sp>
      <p:pic>
        <p:nvPicPr>
          <p:cNvPr id="4" name="Picture 3" descr="school-desk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5800" y="228600"/>
            <a:ext cx="1066800" cy="120057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28600" y="1219200"/>
            <a:ext cx="2438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0070C0"/>
                </a:solidFill>
                <a:latin typeface="Arial Rounded MT Bold" pitchFamily="34" charset="0"/>
              </a:rPr>
              <a:t>un </a:t>
            </a:r>
            <a:r>
              <a:rPr lang="en-US" sz="2800" dirty="0" err="1" smtClean="0">
                <a:solidFill>
                  <a:srgbClr val="0070C0"/>
                </a:solidFill>
                <a:latin typeface="Arial Rounded MT Bold" pitchFamily="34" charset="0"/>
              </a:rPr>
              <a:t>escritorio</a:t>
            </a:r>
            <a:endParaRPr lang="en-US" sz="2800" dirty="0">
              <a:solidFill>
                <a:srgbClr val="0070C0"/>
              </a:solidFill>
              <a:latin typeface="Arial Rounded MT Bold" pitchFamily="34" charset="0"/>
            </a:endParaRPr>
          </a:p>
        </p:txBody>
      </p:sp>
      <p:pic>
        <p:nvPicPr>
          <p:cNvPr id="6" name="Picture 5" descr="table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85800" y="2133600"/>
            <a:ext cx="1249180" cy="762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33400" y="2743200"/>
            <a:ext cx="1905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>
                <a:solidFill>
                  <a:srgbClr val="996633"/>
                </a:solidFill>
                <a:latin typeface="Arial Rounded MT Bold" pitchFamily="34" charset="0"/>
              </a:rPr>
              <a:t>una</a:t>
            </a:r>
            <a:r>
              <a:rPr lang="en-US" sz="2800" dirty="0" smtClean="0">
                <a:solidFill>
                  <a:srgbClr val="996633"/>
                </a:solidFill>
                <a:latin typeface="Arial Rounded MT Bold" pitchFamily="34" charset="0"/>
              </a:rPr>
              <a:t> mesa</a:t>
            </a:r>
            <a:endParaRPr lang="en-US" sz="2800" dirty="0">
              <a:solidFill>
                <a:srgbClr val="996633"/>
              </a:solidFill>
              <a:latin typeface="Arial Rounded MT Bold" pitchFamily="34" charset="0"/>
            </a:endParaRPr>
          </a:p>
        </p:txBody>
      </p:sp>
      <p:pic>
        <p:nvPicPr>
          <p:cNvPr id="8" name="Picture 7" descr="chair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81000" y="3352800"/>
            <a:ext cx="914400" cy="121688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219200" y="3352800"/>
            <a:ext cx="990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>
                <a:solidFill>
                  <a:srgbClr val="C00000"/>
                </a:solidFill>
                <a:latin typeface="Arial Rounded MT Bold" pitchFamily="34" charset="0"/>
              </a:rPr>
              <a:t>una</a:t>
            </a:r>
            <a:r>
              <a:rPr lang="en-US" sz="2800" dirty="0" smtClean="0">
                <a:solidFill>
                  <a:srgbClr val="C00000"/>
                </a:solidFill>
                <a:latin typeface="Arial Rounded MT Bold" pitchFamily="34" charset="0"/>
              </a:rPr>
              <a:t> </a:t>
            </a:r>
            <a:br>
              <a:rPr lang="en-US" sz="2800" dirty="0" smtClean="0">
                <a:solidFill>
                  <a:srgbClr val="C00000"/>
                </a:solidFill>
                <a:latin typeface="Arial Rounded MT Bold" pitchFamily="34" charset="0"/>
              </a:rPr>
            </a:br>
            <a:r>
              <a:rPr lang="en-US" sz="2800" dirty="0" err="1" smtClean="0">
                <a:solidFill>
                  <a:srgbClr val="C00000"/>
                </a:solidFill>
                <a:latin typeface="Arial Rounded MT Bold" pitchFamily="34" charset="0"/>
              </a:rPr>
              <a:t>silla</a:t>
            </a:r>
            <a:endParaRPr lang="en-US" sz="2800" dirty="0">
              <a:solidFill>
                <a:srgbClr val="C00000"/>
              </a:solidFill>
              <a:latin typeface="Arial Rounded MT Bold" pitchFamily="34" charset="0"/>
            </a:endParaRPr>
          </a:p>
        </p:txBody>
      </p:sp>
      <p:pic>
        <p:nvPicPr>
          <p:cNvPr id="10" name="Picture 9" descr="whiteboard.gi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81000" y="4724400"/>
            <a:ext cx="1107440" cy="11430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04800" y="5943600"/>
            <a:ext cx="2209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Arial Rounded MT Bold" pitchFamily="34" charset="0"/>
              </a:rPr>
              <a:t>Un </a:t>
            </a:r>
            <a:r>
              <a:rPr lang="en-US" sz="2800" dirty="0" err="1" smtClean="0">
                <a:latin typeface="Arial Rounded MT Bold" pitchFamily="34" charset="0"/>
              </a:rPr>
              <a:t>pizarrón</a:t>
            </a:r>
            <a:endParaRPr lang="en-US" sz="2800" dirty="0">
              <a:latin typeface="Arial Rounded MT Bold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667000" y="2057400"/>
            <a:ext cx="1600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Arial Rounded MT Bold" pitchFamily="34" charset="0"/>
              </a:rPr>
              <a:t>Un </a:t>
            </a:r>
            <a:r>
              <a:rPr lang="en-US" sz="2800" dirty="0" err="1" smtClean="0">
                <a:latin typeface="Arial Rounded MT Bold" pitchFamily="34" charset="0"/>
              </a:rPr>
              <a:t>lápiz</a:t>
            </a:r>
            <a:endParaRPr lang="en-US" sz="2800" dirty="0">
              <a:latin typeface="Arial Rounded MT Bold" pitchFamily="34" charset="0"/>
            </a:endParaRPr>
          </a:p>
        </p:txBody>
      </p:sp>
      <p:pic>
        <p:nvPicPr>
          <p:cNvPr id="14" name="Picture 13" descr="eraser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4572000" y="1828800"/>
            <a:ext cx="3881438" cy="2377818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4648200" y="4343400"/>
            <a:ext cx="35814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err="1" smtClean="0">
                <a:solidFill>
                  <a:srgbClr val="FF66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Una</a:t>
            </a:r>
            <a:r>
              <a:rPr lang="en-US" sz="4400" dirty="0" smtClean="0">
                <a:solidFill>
                  <a:srgbClr val="FF66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 </a:t>
            </a:r>
            <a:r>
              <a:rPr lang="en-US" sz="4400" dirty="0" err="1" smtClean="0">
                <a:solidFill>
                  <a:srgbClr val="FF66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goma</a:t>
            </a:r>
            <a:endParaRPr lang="en-US" sz="4400" dirty="0">
              <a:solidFill>
                <a:srgbClr val="FF66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Rounded MT Bold" pitchFamily="34" charset="0"/>
            </a:endParaRPr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2209800" y="228600"/>
            <a:ext cx="4267200" cy="914400"/>
          </a:xfrm>
          <a:prstGeom prst="rect">
            <a:avLst/>
          </a:prstGeom>
          <a:solidFill>
            <a:srgbClr val="FFFF00"/>
          </a:solidFill>
          <a:ln w="57150">
            <a:solidFill>
              <a:srgbClr val="0070C0"/>
            </a:solidFill>
            <a:prstDash val="sysDot"/>
          </a:ln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En la clase hay…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penci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1583399">
            <a:off x="2853665" y="1218899"/>
            <a:ext cx="1295400" cy="11436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 la </a:t>
            </a:r>
            <a:r>
              <a:rPr lang="en-US" dirty="0" err="1" smtClean="0"/>
              <a:t>clase</a:t>
            </a:r>
            <a:r>
              <a:rPr lang="en-US" dirty="0" smtClean="0"/>
              <a:t> hay…</a:t>
            </a:r>
            <a:endParaRPr lang="en-US" dirty="0"/>
          </a:p>
        </p:txBody>
      </p:sp>
      <p:pic>
        <p:nvPicPr>
          <p:cNvPr id="4" name="Picture 3" descr="school-desk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5800" y="228600"/>
            <a:ext cx="1066800" cy="120057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28600" y="1219200"/>
            <a:ext cx="2438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0070C0"/>
                </a:solidFill>
                <a:latin typeface="Arial Rounded MT Bold" pitchFamily="34" charset="0"/>
              </a:rPr>
              <a:t>un </a:t>
            </a:r>
            <a:r>
              <a:rPr lang="en-US" sz="2800" dirty="0" err="1" smtClean="0">
                <a:solidFill>
                  <a:srgbClr val="0070C0"/>
                </a:solidFill>
                <a:latin typeface="Arial Rounded MT Bold" pitchFamily="34" charset="0"/>
              </a:rPr>
              <a:t>escritorio</a:t>
            </a:r>
            <a:endParaRPr lang="en-US" sz="2800" dirty="0">
              <a:solidFill>
                <a:srgbClr val="0070C0"/>
              </a:solidFill>
              <a:latin typeface="Arial Rounded MT Bold" pitchFamily="34" charset="0"/>
            </a:endParaRPr>
          </a:p>
        </p:txBody>
      </p:sp>
      <p:pic>
        <p:nvPicPr>
          <p:cNvPr id="6" name="Picture 5" descr="table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85800" y="2133600"/>
            <a:ext cx="1249180" cy="762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33400" y="2743200"/>
            <a:ext cx="1905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>
                <a:solidFill>
                  <a:srgbClr val="996633"/>
                </a:solidFill>
                <a:latin typeface="Arial Rounded MT Bold" pitchFamily="34" charset="0"/>
              </a:rPr>
              <a:t>una</a:t>
            </a:r>
            <a:r>
              <a:rPr lang="en-US" sz="2800" dirty="0" smtClean="0">
                <a:solidFill>
                  <a:srgbClr val="996633"/>
                </a:solidFill>
                <a:latin typeface="Arial Rounded MT Bold" pitchFamily="34" charset="0"/>
              </a:rPr>
              <a:t> mesa</a:t>
            </a:r>
            <a:endParaRPr lang="en-US" sz="2800" dirty="0">
              <a:solidFill>
                <a:srgbClr val="996633"/>
              </a:solidFill>
              <a:latin typeface="Arial Rounded MT Bold" pitchFamily="34" charset="0"/>
            </a:endParaRPr>
          </a:p>
        </p:txBody>
      </p:sp>
      <p:pic>
        <p:nvPicPr>
          <p:cNvPr id="8" name="Picture 7" descr="chair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81000" y="3352800"/>
            <a:ext cx="914400" cy="121688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219200" y="3352800"/>
            <a:ext cx="990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>
                <a:solidFill>
                  <a:srgbClr val="C00000"/>
                </a:solidFill>
                <a:latin typeface="Arial Rounded MT Bold" pitchFamily="34" charset="0"/>
              </a:rPr>
              <a:t>una</a:t>
            </a:r>
            <a:r>
              <a:rPr lang="en-US" sz="2800" dirty="0" smtClean="0">
                <a:solidFill>
                  <a:srgbClr val="C00000"/>
                </a:solidFill>
                <a:latin typeface="Arial Rounded MT Bold" pitchFamily="34" charset="0"/>
              </a:rPr>
              <a:t> </a:t>
            </a:r>
            <a:br>
              <a:rPr lang="en-US" sz="2800" dirty="0" smtClean="0">
                <a:solidFill>
                  <a:srgbClr val="C00000"/>
                </a:solidFill>
                <a:latin typeface="Arial Rounded MT Bold" pitchFamily="34" charset="0"/>
              </a:rPr>
            </a:br>
            <a:r>
              <a:rPr lang="en-US" sz="2800" dirty="0" err="1" smtClean="0">
                <a:solidFill>
                  <a:srgbClr val="C00000"/>
                </a:solidFill>
                <a:latin typeface="Arial Rounded MT Bold" pitchFamily="34" charset="0"/>
              </a:rPr>
              <a:t>silla</a:t>
            </a:r>
            <a:endParaRPr lang="en-US" sz="2800" dirty="0">
              <a:solidFill>
                <a:srgbClr val="C00000"/>
              </a:solidFill>
              <a:latin typeface="Arial Rounded MT Bold" pitchFamily="34" charset="0"/>
            </a:endParaRPr>
          </a:p>
        </p:txBody>
      </p:sp>
      <p:pic>
        <p:nvPicPr>
          <p:cNvPr id="10" name="Picture 9" descr="whiteboard.gi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81000" y="4724400"/>
            <a:ext cx="1107440" cy="11430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04800" y="5943600"/>
            <a:ext cx="2209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Arial Rounded MT Bold" pitchFamily="34" charset="0"/>
              </a:rPr>
              <a:t>Un </a:t>
            </a:r>
            <a:r>
              <a:rPr lang="en-US" sz="2800" dirty="0" err="1" smtClean="0">
                <a:latin typeface="Arial Rounded MT Bold" pitchFamily="34" charset="0"/>
              </a:rPr>
              <a:t>pizarrón</a:t>
            </a:r>
            <a:endParaRPr lang="en-US" sz="2800" dirty="0">
              <a:latin typeface="Arial Rounded MT Bold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667000" y="2057400"/>
            <a:ext cx="1600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Arial Rounded MT Bold" pitchFamily="34" charset="0"/>
              </a:rPr>
              <a:t>Un </a:t>
            </a:r>
            <a:r>
              <a:rPr lang="en-US" sz="2800" dirty="0" err="1" smtClean="0">
                <a:latin typeface="Arial Rounded MT Bold" pitchFamily="34" charset="0"/>
              </a:rPr>
              <a:t>lápiz</a:t>
            </a:r>
            <a:endParaRPr lang="en-US" sz="2800" dirty="0">
              <a:latin typeface="Arial Rounded MT Bold" pitchFamily="34" charset="0"/>
            </a:endParaRPr>
          </a:p>
        </p:txBody>
      </p:sp>
      <p:pic>
        <p:nvPicPr>
          <p:cNvPr id="14" name="Picture 13" descr="eraser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743200" y="2743200"/>
            <a:ext cx="1143000" cy="700216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2286000" y="3429000"/>
            <a:ext cx="2514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>
                <a:solidFill>
                  <a:srgbClr val="FF66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Una</a:t>
            </a:r>
            <a:r>
              <a:rPr lang="en-US" sz="2800" dirty="0" smtClean="0">
                <a:solidFill>
                  <a:srgbClr val="FF66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 </a:t>
            </a:r>
            <a:r>
              <a:rPr lang="en-US" sz="2800" dirty="0" err="1" smtClean="0">
                <a:solidFill>
                  <a:srgbClr val="FF66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goma</a:t>
            </a:r>
            <a:endParaRPr lang="en-US" sz="2800" dirty="0">
              <a:solidFill>
                <a:srgbClr val="FF66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Rounded MT Bold" pitchFamily="34" charset="0"/>
            </a:endParaRPr>
          </a:p>
        </p:txBody>
      </p:sp>
      <p:pic>
        <p:nvPicPr>
          <p:cNvPr id="16" name="Picture 15" descr="paper_sheet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 rot="1058503">
            <a:off x="5044429" y="1397105"/>
            <a:ext cx="3244578" cy="3621180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4267200" y="5181600"/>
            <a:ext cx="4572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err="1" smtClean="0">
                <a:solidFill>
                  <a:srgbClr val="0070C0"/>
                </a:solidFill>
                <a:latin typeface="Arial Rounded MT Bold" pitchFamily="34" charset="0"/>
              </a:rPr>
              <a:t>Una</a:t>
            </a:r>
            <a:r>
              <a:rPr lang="en-US" sz="4400" dirty="0" smtClean="0">
                <a:solidFill>
                  <a:srgbClr val="0070C0"/>
                </a:solidFill>
                <a:latin typeface="Arial Rounded MT Bold" pitchFamily="34" charset="0"/>
              </a:rPr>
              <a:t> </a:t>
            </a:r>
            <a:r>
              <a:rPr lang="en-US" sz="4400" dirty="0" err="1" smtClean="0">
                <a:solidFill>
                  <a:srgbClr val="0070C0"/>
                </a:solidFill>
                <a:latin typeface="Arial Rounded MT Bold" pitchFamily="34" charset="0"/>
              </a:rPr>
              <a:t>hoja</a:t>
            </a:r>
            <a:r>
              <a:rPr lang="en-US" sz="4400" dirty="0" smtClean="0">
                <a:solidFill>
                  <a:srgbClr val="0070C0"/>
                </a:solidFill>
                <a:latin typeface="Arial Rounded MT Bold" pitchFamily="34" charset="0"/>
              </a:rPr>
              <a:t> de </a:t>
            </a:r>
            <a:r>
              <a:rPr lang="en-US" sz="4400" dirty="0" err="1" smtClean="0">
                <a:solidFill>
                  <a:srgbClr val="0070C0"/>
                </a:solidFill>
                <a:latin typeface="Arial Rounded MT Bold" pitchFamily="34" charset="0"/>
              </a:rPr>
              <a:t>papel</a:t>
            </a:r>
            <a:endParaRPr lang="en-US" sz="4400" dirty="0">
              <a:solidFill>
                <a:srgbClr val="0070C0"/>
              </a:solidFill>
              <a:latin typeface="Arial Rounded MT Bold" pitchFamily="34" charset="0"/>
            </a:endParaRPr>
          </a:p>
        </p:txBody>
      </p:sp>
      <p:sp>
        <p:nvSpPr>
          <p:cNvPr id="18" name="Title 1"/>
          <p:cNvSpPr txBox="1">
            <a:spLocks/>
          </p:cNvSpPr>
          <p:nvPr/>
        </p:nvSpPr>
        <p:spPr>
          <a:xfrm>
            <a:off x="2209800" y="228600"/>
            <a:ext cx="4267200" cy="914400"/>
          </a:xfrm>
          <a:prstGeom prst="rect">
            <a:avLst/>
          </a:prstGeom>
          <a:solidFill>
            <a:srgbClr val="FFFF00"/>
          </a:solidFill>
          <a:ln w="57150">
            <a:solidFill>
              <a:srgbClr val="0070C0"/>
            </a:solidFill>
            <a:prstDash val="sysDot"/>
          </a:ln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En la clase hay…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penci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1583399">
            <a:off x="2853665" y="1218899"/>
            <a:ext cx="1295400" cy="11436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 la </a:t>
            </a:r>
            <a:r>
              <a:rPr lang="en-US" dirty="0" err="1" smtClean="0"/>
              <a:t>clase</a:t>
            </a:r>
            <a:r>
              <a:rPr lang="en-US" dirty="0" smtClean="0"/>
              <a:t> hay…</a:t>
            </a:r>
            <a:endParaRPr lang="en-US" dirty="0"/>
          </a:p>
        </p:txBody>
      </p:sp>
      <p:pic>
        <p:nvPicPr>
          <p:cNvPr id="4" name="Picture 3" descr="school-desk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5800" y="228600"/>
            <a:ext cx="1066800" cy="120057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28600" y="1219200"/>
            <a:ext cx="2438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0070C0"/>
                </a:solidFill>
                <a:latin typeface="Arial Rounded MT Bold" pitchFamily="34" charset="0"/>
              </a:rPr>
              <a:t>un </a:t>
            </a:r>
            <a:r>
              <a:rPr lang="en-US" sz="2800" dirty="0" err="1" smtClean="0">
                <a:solidFill>
                  <a:srgbClr val="0070C0"/>
                </a:solidFill>
                <a:latin typeface="Arial Rounded MT Bold" pitchFamily="34" charset="0"/>
              </a:rPr>
              <a:t>escritorio</a:t>
            </a:r>
            <a:endParaRPr lang="en-US" sz="2800" dirty="0">
              <a:solidFill>
                <a:srgbClr val="0070C0"/>
              </a:solidFill>
              <a:latin typeface="Arial Rounded MT Bold" pitchFamily="34" charset="0"/>
            </a:endParaRPr>
          </a:p>
        </p:txBody>
      </p:sp>
      <p:pic>
        <p:nvPicPr>
          <p:cNvPr id="6" name="Picture 5" descr="table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85800" y="2133600"/>
            <a:ext cx="1249180" cy="762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33400" y="2743200"/>
            <a:ext cx="1905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>
                <a:solidFill>
                  <a:srgbClr val="996633"/>
                </a:solidFill>
                <a:latin typeface="Arial Rounded MT Bold" pitchFamily="34" charset="0"/>
              </a:rPr>
              <a:t>una</a:t>
            </a:r>
            <a:r>
              <a:rPr lang="en-US" sz="2800" dirty="0" smtClean="0">
                <a:solidFill>
                  <a:srgbClr val="996633"/>
                </a:solidFill>
                <a:latin typeface="Arial Rounded MT Bold" pitchFamily="34" charset="0"/>
              </a:rPr>
              <a:t> mesa</a:t>
            </a:r>
            <a:endParaRPr lang="en-US" sz="2800" dirty="0">
              <a:solidFill>
                <a:srgbClr val="996633"/>
              </a:solidFill>
              <a:latin typeface="Arial Rounded MT Bold" pitchFamily="34" charset="0"/>
            </a:endParaRPr>
          </a:p>
        </p:txBody>
      </p:sp>
      <p:pic>
        <p:nvPicPr>
          <p:cNvPr id="8" name="Picture 7" descr="chair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81000" y="3352800"/>
            <a:ext cx="914400" cy="121688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219200" y="3352800"/>
            <a:ext cx="990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>
                <a:solidFill>
                  <a:srgbClr val="C00000"/>
                </a:solidFill>
                <a:latin typeface="Arial Rounded MT Bold" pitchFamily="34" charset="0"/>
              </a:rPr>
              <a:t>una</a:t>
            </a:r>
            <a:r>
              <a:rPr lang="en-US" sz="2800" dirty="0" smtClean="0">
                <a:solidFill>
                  <a:srgbClr val="C00000"/>
                </a:solidFill>
                <a:latin typeface="Arial Rounded MT Bold" pitchFamily="34" charset="0"/>
              </a:rPr>
              <a:t> </a:t>
            </a:r>
            <a:br>
              <a:rPr lang="en-US" sz="2800" dirty="0" smtClean="0">
                <a:solidFill>
                  <a:srgbClr val="C00000"/>
                </a:solidFill>
                <a:latin typeface="Arial Rounded MT Bold" pitchFamily="34" charset="0"/>
              </a:rPr>
            </a:br>
            <a:r>
              <a:rPr lang="en-US" sz="2800" dirty="0" err="1" smtClean="0">
                <a:solidFill>
                  <a:srgbClr val="C00000"/>
                </a:solidFill>
                <a:latin typeface="Arial Rounded MT Bold" pitchFamily="34" charset="0"/>
              </a:rPr>
              <a:t>silla</a:t>
            </a:r>
            <a:endParaRPr lang="en-US" sz="2800" dirty="0">
              <a:solidFill>
                <a:srgbClr val="C00000"/>
              </a:solidFill>
              <a:latin typeface="Arial Rounded MT Bold" pitchFamily="34" charset="0"/>
            </a:endParaRPr>
          </a:p>
        </p:txBody>
      </p:sp>
      <p:pic>
        <p:nvPicPr>
          <p:cNvPr id="10" name="Picture 9" descr="whiteboard.gi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81000" y="4724400"/>
            <a:ext cx="1107440" cy="11430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04800" y="5943600"/>
            <a:ext cx="2209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Arial Rounded MT Bold" pitchFamily="34" charset="0"/>
              </a:rPr>
              <a:t>Un </a:t>
            </a:r>
            <a:r>
              <a:rPr lang="en-US" sz="2800" dirty="0" err="1" smtClean="0">
                <a:latin typeface="Arial Rounded MT Bold" pitchFamily="34" charset="0"/>
              </a:rPr>
              <a:t>pizarrón</a:t>
            </a:r>
            <a:endParaRPr lang="en-US" sz="2800" dirty="0">
              <a:latin typeface="Arial Rounded MT Bold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667000" y="2057400"/>
            <a:ext cx="1600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Arial Rounded MT Bold" pitchFamily="34" charset="0"/>
              </a:rPr>
              <a:t>Un </a:t>
            </a:r>
            <a:r>
              <a:rPr lang="en-US" sz="2800" dirty="0" err="1" smtClean="0">
                <a:latin typeface="Arial Rounded MT Bold" pitchFamily="34" charset="0"/>
              </a:rPr>
              <a:t>lápiz</a:t>
            </a:r>
            <a:endParaRPr lang="en-US" sz="2800" dirty="0">
              <a:latin typeface="Arial Rounded MT Bold" pitchFamily="34" charset="0"/>
            </a:endParaRPr>
          </a:p>
        </p:txBody>
      </p:sp>
      <p:pic>
        <p:nvPicPr>
          <p:cNvPr id="14" name="Picture 13" descr="eraser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743200" y="2743200"/>
            <a:ext cx="1143000" cy="700216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2438400" y="3429000"/>
            <a:ext cx="2514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>
                <a:solidFill>
                  <a:srgbClr val="FF66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Una</a:t>
            </a:r>
            <a:r>
              <a:rPr lang="en-US" sz="2800" dirty="0" smtClean="0">
                <a:solidFill>
                  <a:srgbClr val="FF66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 </a:t>
            </a:r>
            <a:r>
              <a:rPr lang="en-US" sz="2800" dirty="0" err="1" smtClean="0">
                <a:solidFill>
                  <a:srgbClr val="FF66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goma</a:t>
            </a:r>
            <a:endParaRPr lang="en-US" sz="2800" dirty="0">
              <a:solidFill>
                <a:srgbClr val="FF66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Rounded MT Bold" pitchFamily="34" charset="0"/>
            </a:endParaRPr>
          </a:p>
        </p:txBody>
      </p:sp>
      <p:pic>
        <p:nvPicPr>
          <p:cNvPr id="16" name="Picture 15" descr="paper_sheet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 rot="1058503">
            <a:off x="3059774" y="4103665"/>
            <a:ext cx="1127529" cy="1258403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2514600" y="5562600"/>
            <a:ext cx="20574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err="1" smtClean="0">
                <a:solidFill>
                  <a:srgbClr val="0070C0"/>
                </a:solidFill>
                <a:latin typeface="Arial Rounded MT Bold" pitchFamily="34" charset="0"/>
              </a:rPr>
              <a:t>Una</a:t>
            </a:r>
            <a:r>
              <a:rPr lang="en-US" sz="2800" dirty="0" smtClean="0">
                <a:solidFill>
                  <a:srgbClr val="0070C0"/>
                </a:solidFill>
                <a:latin typeface="Arial Rounded MT Bold" pitchFamily="34" charset="0"/>
              </a:rPr>
              <a:t> </a:t>
            </a:r>
            <a:r>
              <a:rPr lang="en-US" sz="2800" dirty="0" err="1" smtClean="0">
                <a:solidFill>
                  <a:srgbClr val="0070C0"/>
                </a:solidFill>
                <a:latin typeface="Arial Rounded MT Bold" pitchFamily="34" charset="0"/>
              </a:rPr>
              <a:t>hoja</a:t>
            </a:r>
            <a:r>
              <a:rPr lang="en-US" sz="2800" dirty="0" smtClean="0">
                <a:solidFill>
                  <a:srgbClr val="0070C0"/>
                </a:solidFill>
                <a:latin typeface="Arial Rounded MT Bold" pitchFamily="34" charset="0"/>
              </a:rPr>
              <a:t> de </a:t>
            </a:r>
            <a:r>
              <a:rPr lang="en-US" sz="2800" dirty="0" err="1" smtClean="0">
                <a:solidFill>
                  <a:srgbClr val="0070C0"/>
                </a:solidFill>
                <a:latin typeface="Arial Rounded MT Bold" pitchFamily="34" charset="0"/>
              </a:rPr>
              <a:t>papel</a:t>
            </a:r>
            <a:endParaRPr lang="en-US" sz="2800" dirty="0">
              <a:solidFill>
                <a:srgbClr val="0070C0"/>
              </a:solidFill>
              <a:latin typeface="Arial Rounded MT Bold" pitchFamily="34" charset="0"/>
            </a:endParaRPr>
          </a:p>
        </p:txBody>
      </p:sp>
      <p:pic>
        <p:nvPicPr>
          <p:cNvPr id="18" name="Picture 17" descr="sharpener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 rot="5400000">
            <a:off x="5066341" y="1486859"/>
            <a:ext cx="3276600" cy="3503283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5562600" y="4191000"/>
            <a:ext cx="33528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solidFill>
                  <a:srgbClr val="FF0000"/>
                </a:solidFill>
                <a:latin typeface="Arial Rounded MT Bold" pitchFamily="34" charset="0"/>
              </a:rPr>
              <a:t>         Un </a:t>
            </a:r>
            <a:r>
              <a:rPr lang="en-US" sz="4400" dirty="0" err="1" smtClean="0">
                <a:solidFill>
                  <a:srgbClr val="FF0000"/>
                </a:solidFill>
                <a:latin typeface="Arial Rounded MT Bold" pitchFamily="34" charset="0"/>
              </a:rPr>
              <a:t>sacapuntas</a:t>
            </a:r>
            <a:endParaRPr lang="en-US" sz="4400" dirty="0">
              <a:solidFill>
                <a:srgbClr val="FF0000"/>
              </a:solidFill>
              <a:latin typeface="Arial Rounded MT Bold" pitchFamily="34" charset="0"/>
            </a:endParaRPr>
          </a:p>
        </p:txBody>
      </p:sp>
      <p:sp>
        <p:nvSpPr>
          <p:cNvPr id="20" name="Title 1"/>
          <p:cNvSpPr txBox="1">
            <a:spLocks/>
          </p:cNvSpPr>
          <p:nvPr/>
        </p:nvSpPr>
        <p:spPr>
          <a:xfrm>
            <a:off x="2209800" y="228600"/>
            <a:ext cx="4267200" cy="914400"/>
          </a:xfrm>
          <a:prstGeom prst="rect">
            <a:avLst/>
          </a:prstGeom>
          <a:solidFill>
            <a:srgbClr val="FFFF00"/>
          </a:solidFill>
          <a:ln w="57150">
            <a:solidFill>
              <a:srgbClr val="0070C0"/>
            </a:solidFill>
            <a:prstDash val="sysDot"/>
          </a:ln>
        </p:spPr>
        <p:txBody>
          <a:bodyPr vert="horz" lIns="91440" tIns="45720" rIns="91440" bIns="45720" rtlCol="0" anchor="ctr">
            <a:normAutofit fontScale="70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En la 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aula de </a:t>
            </a: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clase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hay…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834</TotalTime>
  <Words>492</Words>
  <Application>Microsoft Office PowerPoint</Application>
  <PresentationFormat>On-screen Show (4:3)</PresentationFormat>
  <Paragraphs>121</Paragraphs>
  <Slides>17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DO NOW:</vt:lpstr>
      <vt:lpstr>Grades for Q2:</vt:lpstr>
      <vt:lpstr>Objetos  de la aula de clase</vt:lpstr>
      <vt:lpstr>En la clase hay…</vt:lpstr>
      <vt:lpstr>En la clase hay…</vt:lpstr>
      <vt:lpstr>En la clase hay…</vt:lpstr>
      <vt:lpstr>En la clase hay…</vt:lpstr>
      <vt:lpstr>En la clase hay…</vt:lpstr>
      <vt:lpstr>En la clase hay…</vt:lpstr>
      <vt:lpstr>En la clase hay…</vt:lpstr>
      <vt:lpstr>En la clase hay…</vt:lpstr>
      <vt:lpstr>En la aula de clase hay…</vt:lpstr>
      <vt:lpstr>PowerPoint Presentation</vt:lpstr>
      <vt:lpstr>PowerPoint Presentation</vt:lpstr>
      <vt:lpstr>Práctica: bottom of worksheet</vt:lpstr>
      <vt:lpstr>¡JUEGO!</vt:lpstr>
      <vt:lpstr>¿Qué es?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 la clase</dc:title>
  <dc:creator>Shen</dc:creator>
  <cp:lastModifiedBy>spaun</cp:lastModifiedBy>
  <cp:revision>12</cp:revision>
  <dcterms:created xsi:type="dcterms:W3CDTF">2010-10-23T17:32:56Z</dcterms:created>
  <dcterms:modified xsi:type="dcterms:W3CDTF">2010-11-28T23:34:51Z</dcterms:modified>
</cp:coreProperties>
</file>